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2.xml" ContentType="application/vnd.openxmlformats-officedocument.presentationml.comment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omments/comment3.xml" ContentType="application/vnd.openxmlformats-officedocument.presentationml.comment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omments/comment4.xml" ContentType="application/vnd.openxmlformats-officedocument.presentationml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5" r:id="rId8"/>
    <p:sldId id="306" r:id="rId9"/>
    <p:sldId id="273" r:id="rId10"/>
    <p:sldId id="272" r:id="rId11"/>
    <p:sldId id="285" r:id="rId12"/>
    <p:sldId id="327" r:id="rId13"/>
    <p:sldId id="280" r:id="rId14"/>
    <p:sldId id="284" r:id="rId15"/>
    <p:sldId id="323" r:id="rId16"/>
    <p:sldId id="288" r:id="rId17"/>
    <p:sldId id="281" r:id="rId18"/>
    <p:sldId id="282" r:id="rId19"/>
    <p:sldId id="269" r:id="rId20"/>
    <p:sldId id="264" r:id="rId21"/>
    <p:sldId id="263" r:id="rId22"/>
    <p:sldId id="307" r:id="rId23"/>
    <p:sldId id="286" r:id="rId24"/>
    <p:sldId id="308" r:id="rId25"/>
    <p:sldId id="275" r:id="rId26"/>
    <p:sldId id="276" r:id="rId27"/>
    <p:sldId id="277" r:id="rId28"/>
    <p:sldId id="303" r:id="rId29"/>
    <p:sldId id="267" r:id="rId30"/>
    <p:sldId id="268" r:id="rId31"/>
    <p:sldId id="305" r:id="rId32"/>
    <p:sldId id="304" r:id="rId33"/>
    <p:sldId id="313" r:id="rId34"/>
    <p:sldId id="314" r:id="rId35"/>
    <p:sldId id="315" r:id="rId36"/>
    <p:sldId id="317" r:id="rId37"/>
    <p:sldId id="316" r:id="rId38"/>
    <p:sldId id="318" r:id="rId39"/>
    <p:sldId id="320" r:id="rId40"/>
    <p:sldId id="321" r:id="rId41"/>
    <p:sldId id="283" r:id="rId42"/>
    <p:sldId id="300" r:id="rId43"/>
    <p:sldId id="326" r:id="rId44"/>
    <p:sldId id="325" r:id="rId45"/>
    <p:sldId id="324" r:id="rId46"/>
    <p:sldId id="322" r:id="rId47"/>
    <p:sldId id="297" r:id="rId48"/>
    <p:sldId id="295" r:id="rId49"/>
    <p:sldId id="290" r:id="rId50"/>
    <p:sldId id="291" r:id="rId51"/>
    <p:sldId id="289" r:id="rId52"/>
    <p:sldId id="293" r:id="rId53"/>
    <p:sldId id="298" r:id="rId54"/>
    <p:sldId id="292" r:id="rId55"/>
    <p:sldId id="299" r:id="rId56"/>
    <p:sldId id="294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presentation" id="{24531D73-576C-40EB-BCAE-D9FD242AD4E0}">
          <p14:sldIdLst>
            <p14:sldId id="256"/>
            <p14:sldId id="257"/>
            <p14:sldId id="258"/>
            <p14:sldId id="260"/>
            <p14:sldId id="261"/>
            <p14:sldId id="262"/>
            <p14:sldId id="265"/>
            <p14:sldId id="306"/>
            <p14:sldId id="273"/>
            <p14:sldId id="272"/>
            <p14:sldId id="285"/>
            <p14:sldId id="327"/>
            <p14:sldId id="280"/>
            <p14:sldId id="284"/>
            <p14:sldId id="323"/>
            <p14:sldId id="288"/>
            <p14:sldId id="281"/>
            <p14:sldId id="282"/>
          </p14:sldIdLst>
        </p14:section>
        <p14:section name="A: Data prep" id="{A8F97564-1CB8-490C-B829-4231FF847CCD}">
          <p14:sldIdLst>
            <p14:sldId id="269"/>
            <p14:sldId id="264"/>
            <p14:sldId id="263"/>
            <p14:sldId id="307"/>
            <p14:sldId id="286"/>
            <p14:sldId id="308"/>
            <p14:sldId id="275"/>
            <p14:sldId id="276"/>
            <p14:sldId id="277"/>
          </p14:sldIdLst>
        </p14:section>
        <p14:section name="B: Categorical features" id="{2BECE5A8-6A61-4D00-9137-E8BAECD56E9F}">
          <p14:sldIdLst>
            <p14:sldId id="303"/>
            <p14:sldId id="267"/>
            <p14:sldId id="268"/>
            <p14:sldId id="305"/>
            <p14:sldId id="304"/>
          </p14:sldIdLst>
        </p14:section>
        <p14:section name="C: Feature selection" id="{A626C199-810C-4DA7-9B8E-DE31A2BD5CE2}">
          <p14:sldIdLst>
            <p14:sldId id="313"/>
            <p14:sldId id="314"/>
            <p14:sldId id="315"/>
            <p14:sldId id="317"/>
            <p14:sldId id="316"/>
            <p14:sldId id="318"/>
            <p14:sldId id="320"/>
            <p14:sldId id="321"/>
            <p14:sldId id="283"/>
          </p14:sldIdLst>
        </p14:section>
        <p14:section name="D: Final model" id="{A60EB7FB-C5F2-47D7-AD1A-D93F621B1062}">
          <p14:sldIdLst>
            <p14:sldId id="300"/>
            <p14:sldId id="326"/>
            <p14:sldId id="325"/>
            <p14:sldId id="324"/>
            <p14:sldId id="322"/>
          </p14:sldIdLst>
        </p14:section>
        <p14:section name="E: EDA Type" id="{8727C026-B369-46C1-BA27-875797FE40B3}">
          <p14:sldIdLst>
            <p14:sldId id="297"/>
            <p14:sldId id="295"/>
            <p14:sldId id="290"/>
            <p14:sldId id="291"/>
            <p14:sldId id="289"/>
            <p14:sldId id="293"/>
            <p14:sldId id="298"/>
            <p14:sldId id="292"/>
            <p14:sldId id="299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ingzhao Ouyang" initials="YO" lastIdx="10" clrIdx="0">
    <p:extLst>
      <p:ext uri="{19B8F6BF-5375-455C-9EA6-DF929625EA0E}">
        <p15:presenceInfo xmlns:p15="http://schemas.microsoft.com/office/powerpoint/2012/main" userId="89f6b5db53cf15d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 varScale="1">
        <p:scale>
          <a:sx n="93" d="100"/>
          <a:sy n="93" d="100"/>
        </p:scale>
        <p:origin x="9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3739266873899789E-2"/>
          <c:y val="3.7816936790221842E-2"/>
          <c:w val="0.97252146625220037"/>
          <c:h val="0.9243661264195562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dataset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16706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98-476E-90F1-A91F6E64164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436699903"/>
        <c:axId val="1346925535"/>
      </c:barChart>
      <c:catAx>
        <c:axId val="143669990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346925535"/>
        <c:crosses val="autoZero"/>
        <c:auto val="1"/>
        <c:lblAlgn val="ctr"/>
        <c:lblOffset val="100"/>
        <c:noMultiLvlLbl val="0"/>
      </c:catAx>
      <c:valAx>
        <c:axId val="134692553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36699903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 scores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#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5165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98-476E-90F1-A91F6E641644}"/>
            </c:ext>
          </c:extLst>
        </c:ser>
        <c:ser>
          <c:idx val="1"/>
          <c:order val="1"/>
          <c:tx>
            <c:strRef>
              <c:f>Sheet1!#REF!</c:f>
              <c:strCache>
                <c:ptCount val="1"/>
                <c:pt idx="0">
                  <c:v>#REF!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C98-476E-90F1-A91F6E641644}"/>
            </c:ext>
          </c:extLst>
        </c:ser>
        <c:ser>
          <c:idx val="2"/>
          <c:order val="2"/>
          <c:tx>
            <c:strRef>
              <c:f>Sheet1!$C$1</c:f>
              <c:strCache>
                <c:ptCount val="1"/>
                <c:pt idx="0">
                  <c:v>With scores</c:v>
                </c:pt>
              </c:strCache>
            </c:strRef>
          </c:tx>
          <c:spPr>
            <a:solidFill>
              <a:srgbClr val="00B0F0"/>
            </a:solidFill>
            <a:ln w="63500">
              <a:solidFill>
                <a:schemeClr val="tx2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overflow" horzOverflow="overflow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F36E5769-4D6A-4885-B482-5DA9688593DC}" type="SERIESNAME">
                      <a:rPr lang="en-US" sz="1400" b="1" baseline="0" smtClean="0"/>
                      <a:pPr>
                        <a:defRPr sz="1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defRPr>
                      </a:pPr>
                      <a:t>[SERIES NAME]</a:t>
                    </a:fld>
                    <a:endParaRPr lang="en-US" sz="1400" b="1" baseline="0" dirty="0"/>
                  </a:p>
                  <a:p>
                    <a:pPr>
                      <a:defRPr sz="14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defRPr>
                    </a:pPr>
                    <a:fld id="{DD7105F8-3DC9-4DE6-AD5B-877D789A14F6}" type="VALUE">
                      <a:rPr lang="en-US" sz="1400" b="1" baseline="0"/>
                      <a:pPr>
                        <a:defRPr sz="1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defRPr>
                      </a:pPr>
                      <a:t>[VALUE]</a:t>
                    </a:fld>
                    <a:endParaRPr lang="en-SG"/>
                  </a:p>
                </c:rich>
              </c:tx>
              <c:numFmt formatCode="#,###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1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EC98-476E-90F1-A91F6E641644}"/>
                </c:ext>
              </c:extLst>
            </c:dLbl>
            <c:numFmt formatCode="#,###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11541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C98-476E-90F1-A91F6E64164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436699903"/>
        <c:axId val="1346925535"/>
      </c:barChart>
      <c:catAx>
        <c:axId val="143669990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346925535"/>
        <c:crosses val="autoZero"/>
        <c:auto val="1"/>
        <c:lblAlgn val="ctr"/>
        <c:lblOffset val="100"/>
        <c:noMultiLvlLbl val="0"/>
      </c:catAx>
      <c:valAx>
        <c:axId val="134692553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36699903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 scores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numFmt formatCode="#,###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5165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98-476E-90F1-A91F6E64164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Test set</c:v>
                </c:pt>
              </c:strCache>
            </c:strRef>
          </c:tx>
          <c:spPr>
            <a:solidFill>
              <a:schemeClr val="accent6"/>
            </a:solidFill>
            <a:ln w="63500">
              <a:solidFill>
                <a:schemeClr val="tx1"/>
              </a:solidFill>
            </a:ln>
            <a:effectLst/>
          </c:spPr>
          <c:invertIfNegative val="0"/>
          <c:dLbls>
            <c:numFmt formatCode="#,###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2279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C98-476E-90F1-A91F6E64164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Training/ Validation set</c:v>
                </c:pt>
              </c:strCache>
            </c:strRef>
          </c:tx>
          <c:spPr>
            <a:solidFill>
              <a:srgbClr val="00B0F0"/>
            </a:solidFill>
            <a:ln w="63500">
              <a:solidFill>
                <a:schemeClr val="tx2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overflow" horzOverflow="overflow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F36E5769-4D6A-4885-B482-5DA9688593DC}" type="SERIESNAME">
                      <a:rPr lang="en-US" sz="1400" b="1" baseline="0" smtClean="0"/>
                      <a:pPr>
                        <a:defRPr sz="1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defRPr>
                      </a:pPr>
                      <a:t>[SERIES NAME]</a:t>
                    </a:fld>
                    <a:endParaRPr lang="en-US" sz="1400" b="1" baseline="0" dirty="0"/>
                  </a:p>
                  <a:p>
                    <a:pPr>
                      <a:defRPr sz="14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defRPr>
                    </a:pPr>
                    <a:fld id="{DD7105F8-3DC9-4DE6-AD5B-877D789A14F6}" type="VALUE">
                      <a:rPr lang="en-US" sz="1400" b="1" baseline="0"/>
                      <a:pPr>
                        <a:defRPr sz="1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defRPr>
                      </a:pPr>
                      <a:t>[VALUE]</a:t>
                    </a:fld>
                    <a:endParaRPr lang="en-SG"/>
                  </a:p>
                </c:rich>
              </c:tx>
              <c:numFmt formatCode="#,###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1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EC98-476E-90F1-A91F6E641644}"/>
                </c:ext>
              </c:extLst>
            </c:dLbl>
            <c:numFmt formatCode="#,###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9262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C98-476E-90F1-A91F6E64164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436699903"/>
        <c:axId val="1346925535"/>
      </c:barChart>
      <c:catAx>
        <c:axId val="143669990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346925535"/>
        <c:crosses val="autoZero"/>
        <c:auto val="1"/>
        <c:lblAlgn val="ctr"/>
        <c:lblOffset val="100"/>
        <c:noMultiLvlLbl val="0"/>
      </c:catAx>
      <c:valAx>
        <c:axId val="134692553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36699903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04T15:59:33.951" idx="7">
    <p:pos x="10" y="10"/>
    <p:text>Possibly too long, consider trimming and moving more info to appendixes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04T10:58:48.277" idx="1">
    <p:pos x="2444" y="3517"/>
    <p:text>Zooms don't have consistent placing, maybe consider replacing with icons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04T11:00:20.921" idx="3">
    <p:pos x="2263" y="3359"/>
    <p:text>Maybe use this dataset and predict their scores (controlling for NaN data) rather than outright discarding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04T15:58:47.218" idx="6">
    <p:pos x="5296" y="806"/>
    <p:text>Could better indicate where the features came from, and that they are only the starting point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04T16:04:16.570" idx="10">
    <p:pos x="1196" y="1710"/>
    <p:text>Should also add a sample test for a random anime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04T16:03:38.990" idx="9">
    <p:pos x="2506" y="2258"/>
    <p:text>This could be a main point instead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04T11:10:34.027" idx="4">
    <p:pos x="5437" y="3658"/>
    <p:text>Add social profile links</p:text>
    <p:extLst>
      <p:ext uri="{C676402C-5697-4E1C-873F-D02D1690AC5C}">
        <p15:threadingInfo xmlns:p15="http://schemas.microsoft.com/office/powerpoint/2012/main" timeZoneBias="-480"/>
      </p:ext>
    </p:extLst>
  </p:cm>
</p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11.xm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slide" Target="../slides/slide4.xml"/><Relationship Id="rId1" Type="http://schemas.openxmlformats.org/officeDocument/2006/relationships/image" Target="../media/image3.png"/><Relationship Id="rId6" Type="http://schemas.openxmlformats.org/officeDocument/2006/relationships/slide" Target="../slides/slide9.xml"/><Relationship Id="rId5" Type="http://schemas.openxmlformats.org/officeDocument/2006/relationships/image" Target="../media/image5.png"/><Relationship Id="rId4" Type="http://schemas.openxmlformats.org/officeDocument/2006/relationships/slide" Target="../slides/slide8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EB33AF-2A55-45F2-A400-2725AB3DCC77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8E1E91A3-1896-497E-BF97-E9B5C6E77096}">
      <dgm:prSet phldrT="[Text]"/>
      <dgm:spPr/>
      <dgm:t>
        <a:bodyPr/>
        <a:lstStyle/>
        <a:p>
          <a:r>
            <a:rPr lang="en-SG" dirty="0"/>
            <a:t>Data retrieval</a:t>
          </a:r>
        </a:p>
      </dgm:t>
    </dgm:pt>
    <dgm:pt modelId="{54C4CAEC-DA28-4488-B0B5-E657FE30A3C6}" type="parTrans" cxnId="{4A01DFB2-5F07-45F0-9F65-512EFC45E48E}">
      <dgm:prSet/>
      <dgm:spPr/>
      <dgm:t>
        <a:bodyPr/>
        <a:lstStyle/>
        <a:p>
          <a:endParaRPr lang="en-SG"/>
        </a:p>
      </dgm:t>
    </dgm:pt>
    <dgm:pt modelId="{D0C99B7C-0A43-4FCE-889D-55AF1352857A}" type="sibTrans" cxnId="{4A01DFB2-5F07-45F0-9F65-512EFC45E48E}">
      <dgm:prSet/>
      <dgm:spPr/>
      <dgm:t>
        <a:bodyPr/>
        <a:lstStyle/>
        <a:p>
          <a:endParaRPr lang="en-SG"/>
        </a:p>
      </dgm:t>
    </dgm:pt>
    <dgm:pt modelId="{FD95A80F-EDDA-4D00-9C60-6BD96BB83A1C}">
      <dgm:prSet phldrT="[Text]"/>
      <dgm:spPr/>
      <dgm:t>
        <a:bodyPr/>
        <a:lstStyle/>
        <a:p>
          <a:r>
            <a:rPr lang="en-SG" dirty="0"/>
            <a:t>Data preparation</a:t>
          </a:r>
        </a:p>
      </dgm:t>
    </dgm:pt>
    <dgm:pt modelId="{26531B36-7F1D-4D1C-8EBE-7E0BAA50A672}" type="parTrans" cxnId="{7544F649-DB64-4007-8105-8051C5E3F382}">
      <dgm:prSet/>
      <dgm:spPr/>
      <dgm:t>
        <a:bodyPr/>
        <a:lstStyle/>
        <a:p>
          <a:endParaRPr lang="en-SG"/>
        </a:p>
      </dgm:t>
    </dgm:pt>
    <dgm:pt modelId="{D7EA5655-928F-481C-B4F5-CC1E7A2C0087}" type="sibTrans" cxnId="{7544F649-DB64-4007-8105-8051C5E3F382}">
      <dgm:prSet/>
      <dgm:spPr/>
      <dgm:t>
        <a:bodyPr/>
        <a:lstStyle/>
        <a:p>
          <a:endParaRPr lang="en-SG"/>
        </a:p>
      </dgm:t>
    </dgm:pt>
    <dgm:pt modelId="{BA46576B-3EF2-4064-B985-02567AE3B928}">
      <dgm:prSet phldrT="[Text]"/>
      <dgm:spPr/>
      <dgm:t>
        <a:bodyPr/>
        <a:lstStyle/>
        <a:p>
          <a:r>
            <a:rPr lang="en-SG" dirty="0"/>
            <a:t>Feature selection</a:t>
          </a:r>
        </a:p>
      </dgm:t>
    </dgm:pt>
    <dgm:pt modelId="{1B6E2E45-F47D-4F7B-99DC-B865C7075192}" type="parTrans" cxnId="{56473E85-704E-4883-B62C-8BDC5B47C0CF}">
      <dgm:prSet/>
      <dgm:spPr/>
      <dgm:t>
        <a:bodyPr/>
        <a:lstStyle/>
        <a:p>
          <a:endParaRPr lang="en-SG"/>
        </a:p>
      </dgm:t>
    </dgm:pt>
    <dgm:pt modelId="{3A4C1E6E-5FA8-452D-894F-FA353B7AA670}" type="sibTrans" cxnId="{56473E85-704E-4883-B62C-8BDC5B47C0CF}">
      <dgm:prSet/>
      <dgm:spPr/>
      <dgm:t>
        <a:bodyPr/>
        <a:lstStyle/>
        <a:p>
          <a:endParaRPr lang="en-SG"/>
        </a:p>
      </dgm:t>
    </dgm:pt>
    <dgm:pt modelId="{3C76EBB5-4831-44FF-8AB9-65899174756E}">
      <dgm:prSet phldrT="[Text]"/>
      <dgm:spPr/>
      <dgm:t>
        <a:bodyPr/>
        <a:lstStyle/>
        <a:p>
          <a:r>
            <a:rPr lang="en-SG" dirty="0"/>
            <a:t>Model fitting and selection</a:t>
          </a:r>
        </a:p>
      </dgm:t>
    </dgm:pt>
    <dgm:pt modelId="{C2467D56-E02A-4EDD-AF8F-5B79FEC2F5F6}" type="parTrans" cxnId="{E7101101-F9C2-4BAF-BF7A-01A8CAE65B48}">
      <dgm:prSet/>
      <dgm:spPr/>
      <dgm:t>
        <a:bodyPr/>
        <a:lstStyle/>
        <a:p>
          <a:endParaRPr lang="en-SG"/>
        </a:p>
      </dgm:t>
    </dgm:pt>
    <dgm:pt modelId="{E0CE259A-9771-4184-AB8E-80706FC5A701}" type="sibTrans" cxnId="{E7101101-F9C2-4BAF-BF7A-01A8CAE65B48}">
      <dgm:prSet/>
      <dgm:spPr/>
      <dgm:t>
        <a:bodyPr/>
        <a:lstStyle/>
        <a:p>
          <a:endParaRPr lang="en-SG"/>
        </a:p>
      </dgm:t>
    </dgm:pt>
    <dgm:pt modelId="{E9C430CF-26C6-46A0-80B3-332FB1DE883A}" type="pres">
      <dgm:prSet presAssocID="{00EB33AF-2A55-45F2-A400-2725AB3DCC77}" presName="Name0" presStyleCnt="0">
        <dgm:presLayoutVars>
          <dgm:dir/>
          <dgm:resizeHandles val="exact"/>
        </dgm:presLayoutVars>
      </dgm:prSet>
      <dgm:spPr/>
    </dgm:pt>
    <dgm:pt modelId="{BDBBB37F-5B70-4F52-88CD-97363A1C992C}" type="pres">
      <dgm:prSet presAssocID="{8E1E91A3-1896-497E-BF97-E9B5C6E77096}" presName="compNode" presStyleCnt="0"/>
      <dgm:spPr/>
    </dgm:pt>
    <dgm:pt modelId="{589E94EC-4E8D-4A13-A35E-112DAC979312}" type="pres">
      <dgm:prSet presAssocID="{8E1E91A3-1896-497E-BF97-E9B5C6E77096}" presName="pictRect" presStyleLbl="node1" presStyleIdx="0" presStyleCnt="4"/>
      <dgm:spPr>
        <a:blipFill>
          <a:blip xmlns:r="http://schemas.openxmlformats.org/officeDocument/2006/relationships" r:embed="rId1"/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Eating Cat">
            <a:hlinkClick xmlns:r="http://schemas.openxmlformats.org/officeDocument/2006/relationships" r:id="rId2" action="ppaction://hlinksldjump"/>
          </dgm14:cNvPr>
        </a:ext>
      </dgm:extLst>
    </dgm:pt>
    <dgm:pt modelId="{E9FD09E1-F2EA-4D29-8364-44846DD4D975}" type="pres">
      <dgm:prSet presAssocID="{8E1E91A3-1896-497E-BF97-E9B5C6E77096}" presName="textRect" presStyleLbl="revTx" presStyleIdx="0" presStyleCnt="4">
        <dgm:presLayoutVars>
          <dgm:bulletEnabled val="1"/>
        </dgm:presLayoutVars>
      </dgm:prSet>
      <dgm:spPr/>
    </dgm:pt>
    <dgm:pt modelId="{6F5B1C91-7DFD-42E6-8577-F976AEC4F53C}" type="pres">
      <dgm:prSet presAssocID="{D0C99B7C-0A43-4FCE-889D-55AF1352857A}" presName="sibTrans" presStyleLbl="sibTrans2D1" presStyleIdx="0" presStyleCnt="0"/>
      <dgm:spPr/>
    </dgm:pt>
    <dgm:pt modelId="{08788B6F-2F6A-4B34-AFA0-3E1372DB7FB1}" type="pres">
      <dgm:prSet presAssocID="{FD95A80F-EDDA-4D00-9C60-6BD96BB83A1C}" presName="compNode" presStyleCnt="0"/>
      <dgm:spPr/>
    </dgm:pt>
    <dgm:pt modelId="{1C2CC5A4-55ED-4FE2-B1F5-F4BF8B834DCF}" type="pres">
      <dgm:prSet presAssocID="{FD95A80F-EDDA-4D00-9C60-6BD96BB83A1C}" presName="pictRect" presStyleLbl="node1" presStyleIdx="1" presStyleCnt="4"/>
      <dgm:spPr>
        <a:blipFill>
          <a:blip xmlns:r="http://schemas.openxmlformats.org/officeDocument/2006/relationships" r:embed="rId3"/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Showering Meow">
            <a:hlinkClick xmlns:r="http://schemas.openxmlformats.org/officeDocument/2006/relationships" r:id="rId4" action="ppaction://hlinksldjump"/>
          </dgm14:cNvPr>
        </a:ext>
      </dgm:extLst>
    </dgm:pt>
    <dgm:pt modelId="{7C34794D-92D4-4E12-9AB4-0BF672D19514}" type="pres">
      <dgm:prSet presAssocID="{FD95A80F-EDDA-4D00-9C60-6BD96BB83A1C}" presName="textRect" presStyleLbl="revTx" presStyleIdx="1" presStyleCnt="4">
        <dgm:presLayoutVars>
          <dgm:bulletEnabled val="1"/>
        </dgm:presLayoutVars>
      </dgm:prSet>
      <dgm:spPr/>
    </dgm:pt>
    <dgm:pt modelId="{D9F4245A-30CF-4B7D-B341-E3D5EEC35308}" type="pres">
      <dgm:prSet presAssocID="{D7EA5655-928F-481C-B4F5-CC1E7A2C0087}" presName="sibTrans" presStyleLbl="sibTrans2D1" presStyleIdx="0" presStyleCnt="0"/>
      <dgm:spPr/>
    </dgm:pt>
    <dgm:pt modelId="{AEA7D761-DCD1-4EAF-9557-35A835C0B377}" type="pres">
      <dgm:prSet presAssocID="{BA46576B-3EF2-4064-B985-02567AE3B928}" presName="compNode" presStyleCnt="0"/>
      <dgm:spPr/>
    </dgm:pt>
    <dgm:pt modelId="{F27D76DD-52E7-459C-ACE9-59BD64393956}" type="pres">
      <dgm:prSet presAssocID="{BA46576B-3EF2-4064-B985-02567AE3B928}" presName="pictRect" presStyleLbl="node1" presStyleIdx="2" presStyleCnt="4"/>
      <dgm:spPr>
        <a:blipFill>
          <a:blip xmlns:r="http://schemas.openxmlformats.org/officeDocument/2006/relationships" r:embed="rId5"/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Relax Meow">
            <a:hlinkClick xmlns:r="http://schemas.openxmlformats.org/officeDocument/2006/relationships" r:id="rId6" action="ppaction://hlinksldjump"/>
          </dgm14:cNvPr>
        </a:ext>
      </dgm:extLst>
    </dgm:pt>
    <dgm:pt modelId="{E541E2F3-3EE1-487D-982E-4576780B6FC2}" type="pres">
      <dgm:prSet presAssocID="{BA46576B-3EF2-4064-B985-02567AE3B928}" presName="textRect" presStyleLbl="revTx" presStyleIdx="2" presStyleCnt="4">
        <dgm:presLayoutVars>
          <dgm:bulletEnabled val="1"/>
        </dgm:presLayoutVars>
      </dgm:prSet>
      <dgm:spPr/>
    </dgm:pt>
    <dgm:pt modelId="{5D930893-824E-491B-B464-6B5A6C857EC4}" type="pres">
      <dgm:prSet presAssocID="{3A4C1E6E-5FA8-452D-894F-FA353B7AA670}" presName="sibTrans" presStyleLbl="sibTrans2D1" presStyleIdx="0" presStyleCnt="0"/>
      <dgm:spPr/>
    </dgm:pt>
    <dgm:pt modelId="{E2D2E5CE-B032-49A7-B086-C117828EC06D}" type="pres">
      <dgm:prSet presAssocID="{3C76EBB5-4831-44FF-8AB9-65899174756E}" presName="compNode" presStyleCnt="0"/>
      <dgm:spPr/>
    </dgm:pt>
    <dgm:pt modelId="{EF6B9835-725B-4335-9852-2C9B7A9FF3F5}" type="pres">
      <dgm:prSet presAssocID="{3C76EBB5-4831-44FF-8AB9-65899174756E}" presName="pict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Exercise Teodor Cat">
            <a:hlinkClick xmlns:r="http://schemas.openxmlformats.org/officeDocument/2006/relationships" r:id="rId8" action="ppaction://hlinksldjump"/>
          </dgm14:cNvPr>
        </a:ext>
      </dgm:extLst>
    </dgm:pt>
    <dgm:pt modelId="{323798A3-4231-4149-89AF-18ADE44816DD}" type="pres">
      <dgm:prSet presAssocID="{3C76EBB5-4831-44FF-8AB9-65899174756E}" presName="textRect" presStyleLbl="revTx" presStyleIdx="3" presStyleCnt="4">
        <dgm:presLayoutVars>
          <dgm:bulletEnabled val="1"/>
        </dgm:presLayoutVars>
      </dgm:prSet>
      <dgm:spPr/>
    </dgm:pt>
  </dgm:ptLst>
  <dgm:cxnLst>
    <dgm:cxn modelId="{E7101101-F9C2-4BAF-BF7A-01A8CAE65B48}" srcId="{00EB33AF-2A55-45F2-A400-2725AB3DCC77}" destId="{3C76EBB5-4831-44FF-8AB9-65899174756E}" srcOrd="3" destOrd="0" parTransId="{C2467D56-E02A-4EDD-AF8F-5B79FEC2F5F6}" sibTransId="{E0CE259A-9771-4184-AB8E-80706FC5A701}"/>
    <dgm:cxn modelId="{4A2F7F1A-DB9A-48A7-95BF-A1583C539823}" type="presOf" srcId="{BA46576B-3EF2-4064-B985-02567AE3B928}" destId="{E541E2F3-3EE1-487D-982E-4576780B6FC2}" srcOrd="0" destOrd="0" presId="urn:microsoft.com/office/officeart/2005/8/layout/pList1"/>
    <dgm:cxn modelId="{509A1228-9627-4527-8ACC-6F617682A877}" type="presOf" srcId="{D7EA5655-928F-481C-B4F5-CC1E7A2C0087}" destId="{D9F4245A-30CF-4B7D-B341-E3D5EEC35308}" srcOrd="0" destOrd="0" presId="urn:microsoft.com/office/officeart/2005/8/layout/pList1"/>
    <dgm:cxn modelId="{7544F649-DB64-4007-8105-8051C5E3F382}" srcId="{00EB33AF-2A55-45F2-A400-2725AB3DCC77}" destId="{FD95A80F-EDDA-4D00-9C60-6BD96BB83A1C}" srcOrd="1" destOrd="0" parTransId="{26531B36-7F1D-4D1C-8EBE-7E0BAA50A672}" sibTransId="{D7EA5655-928F-481C-B4F5-CC1E7A2C0087}"/>
    <dgm:cxn modelId="{D73AC451-3049-45F6-8B29-80DA3C7A5726}" type="presOf" srcId="{00EB33AF-2A55-45F2-A400-2725AB3DCC77}" destId="{E9C430CF-26C6-46A0-80B3-332FB1DE883A}" srcOrd="0" destOrd="0" presId="urn:microsoft.com/office/officeart/2005/8/layout/pList1"/>
    <dgm:cxn modelId="{56473E85-704E-4883-B62C-8BDC5B47C0CF}" srcId="{00EB33AF-2A55-45F2-A400-2725AB3DCC77}" destId="{BA46576B-3EF2-4064-B985-02567AE3B928}" srcOrd="2" destOrd="0" parTransId="{1B6E2E45-F47D-4F7B-99DC-B865C7075192}" sibTransId="{3A4C1E6E-5FA8-452D-894F-FA353B7AA670}"/>
    <dgm:cxn modelId="{E071998C-43D7-4093-B6BA-972F85D28212}" type="presOf" srcId="{FD95A80F-EDDA-4D00-9C60-6BD96BB83A1C}" destId="{7C34794D-92D4-4E12-9AB4-0BF672D19514}" srcOrd="0" destOrd="0" presId="urn:microsoft.com/office/officeart/2005/8/layout/pList1"/>
    <dgm:cxn modelId="{9EEA138E-DBE3-4103-9B9F-7A44039173F8}" type="presOf" srcId="{8E1E91A3-1896-497E-BF97-E9B5C6E77096}" destId="{E9FD09E1-F2EA-4D29-8364-44846DD4D975}" srcOrd="0" destOrd="0" presId="urn:microsoft.com/office/officeart/2005/8/layout/pList1"/>
    <dgm:cxn modelId="{A8E5F49A-28EE-4203-8560-50AB8A0A1E14}" type="presOf" srcId="{D0C99B7C-0A43-4FCE-889D-55AF1352857A}" destId="{6F5B1C91-7DFD-42E6-8577-F976AEC4F53C}" srcOrd="0" destOrd="0" presId="urn:microsoft.com/office/officeart/2005/8/layout/pList1"/>
    <dgm:cxn modelId="{CE58B4A6-58E9-4A6F-B5A6-553D74EAA3A5}" type="presOf" srcId="{3A4C1E6E-5FA8-452D-894F-FA353B7AA670}" destId="{5D930893-824E-491B-B464-6B5A6C857EC4}" srcOrd="0" destOrd="0" presId="urn:microsoft.com/office/officeart/2005/8/layout/pList1"/>
    <dgm:cxn modelId="{4A01DFB2-5F07-45F0-9F65-512EFC45E48E}" srcId="{00EB33AF-2A55-45F2-A400-2725AB3DCC77}" destId="{8E1E91A3-1896-497E-BF97-E9B5C6E77096}" srcOrd="0" destOrd="0" parTransId="{54C4CAEC-DA28-4488-B0B5-E657FE30A3C6}" sibTransId="{D0C99B7C-0A43-4FCE-889D-55AF1352857A}"/>
    <dgm:cxn modelId="{14C54BC3-BC5B-4E21-B7C9-E4870105CCDA}" type="presOf" srcId="{3C76EBB5-4831-44FF-8AB9-65899174756E}" destId="{323798A3-4231-4149-89AF-18ADE44816DD}" srcOrd="0" destOrd="0" presId="urn:microsoft.com/office/officeart/2005/8/layout/pList1"/>
    <dgm:cxn modelId="{37F6A4C7-F236-481A-882C-1F8818F2E1E7}" type="presParOf" srcId="{E9C430CF-26C6-46A0-80B3-332FB1DE883A}" destId="{BDBBB37F-5B70-4F52-88CD-97363A1C992C}" srcOrd="0" destOrd="0" presId="urn:microsoft.com/office/officeart/2005/8/layout/pList1"/>
    <dgm:cxn modelId="{F7D84DB6-5F17-4159-99F2-9AF22EFD4C78}" type="presParOf" srcId="{BDBBB37F-5B70-4F52-88CD-97363A1C992C}" destId="{589E94EC-4E8D-4A13-A35E-112DAC979312}" srcOrd="0" destOrd="0" presId="urn:microsoft.com/office/officeart/2005/8/layout/pList1"/>
    <dgm:cxn modelId="{AB02089B-A3B2-4405-9D7E-71B7399C1762}" type="presParOf" srcId="{BDBBB37F-5B70-4F52-88CD-97363A1C992C}" destId="{E9FD09E1-F2EA-4D29-8364-44846DD4D975}" srcOrd="1" destOrd="0" presId="urn:microsoft.com/office/officeart/2005/8/layout/pList1"/>
    <dgm:cxn modelId="{2C1E2CE1-D83C-4625-8091-676BB48F184F}" type="presParOf" srcId="{E9C430CF-26C6-46A0-80B3-332FB1DE883A}" destId="{6F5B1C91-7DFD-42E6-8577-F976AEC4F53C}" srcOrd="1" destOrd="0" presId="urn:microsoft.com/office/officeart/2005/8/layout/pList1"/>
    <dgm:cxn modelId="{E1F2EB03-FF19-4A37-9818-94449F3767C2}" type="presParOf" srcId="{E9C430CF-26C6-46A0-80B3-332FB1DE883A}" destId="{08788B6F-2F6A-4B34-AFA0-3E1372DB7FB1}" srcOrd="2" destOrd="0" presId="urn:microsoft.com/office/officeart/2005/8/layout/pList1"/>
    <dgm:cxn modelId="{B845E9F7-9D1A-4990-ADD6-67D7B69DB5A0}" type="presParOf" srcId="{08788B6F-2F6A-4B34-AFA0-3E1372DB7FB1}" destId="{1C2CC5A4-55ED-4FE2-B1F5-F4BF8B834DCF}" srcOrd="0" destOrd="0" presId="urn:microsoft.com/office/officeart/2005/8/layout/pList1"/>
    <dgm:cxn modelId="{2CF2288C-BB67-4340-8873-1C69A7ACDA89}" type="presParOf" srcId="{08788B6F-2F6A-4B34-AFA0-3E1372DB7FB1}" destId="{7C34794D-92D4-4E12-9AB4-0BF672D19514}" srcOrd="1" destOrd="0" presId="urn:microsoft.com/office/officeart/2005/8/layout/pList1"/>
    <dgm:cxn modelId="{DD35C354-61FC-43AC-8B21-A2BD98107B1B}" type="presParOf" srcId="{E9C430CF-26C6-46A0-80B3-332FB1DE883A}" destId="{D9F4245A-30CF-4B7D-B341-E3D5EEC35308}" srcOrd="3" destOrd="0" presId="urn:microsoft.com/office/officeart/2005/8/layout/pList1"/>
    <dgm:cxn modelId="{08E6BB27-9012-465E-A782-6144421D28EA}" type="presParOf" srcId="{E9C430CF-26C6-46A0-80B3-332FB1DE883A}" destId="{AEA7D761-DCD1-4EAF-9557-35A835C0B377}" srcOrd="4" destOrd="0" presId="urn:microsoft.com/office/officeart/2005/8/layout/pList1"/>
    <dgm:cxn modelId="{D9DC167F-DFDD-4E1C-817C-D69D88ED66F5}" type="presParOf" srcId="{AEA7D761-DCD1-4EAF-9557-35A835C0B377}" destId="{F27D76DD-52E7-459C-ACE9-59BD64393956}" srcOrd="0" destOrd="0" presId="urn:microsoft.com/office/officeart/2005/8/layout/pList1"/>
    <dgm:cxn modelId="{DEFA0705-49D9-4B8B-A30A-7A7A5A0A5FCE}" type="presParOf" srcId="{AEA7D761-DCD1-4EAF-9557-35A835C0B377}" destId="{E541E2F3-3EE1-487D-982E-4576780B6FC2}" srcOrd="1" destOrd="0" presId="urn:microsoft.com/office/officeart/2005/8/layout/pList1"/>
    <dgm:cxn modelId="{B8B6EE5C-5671-4FA2-BB2C-BD40AB906206}" type="presParOf" srcId="{E9C430CF-26C6-46A0-80B3-332FB1DE883A}" destId="{5D930893-824E-491B-B464-6B5A6C857EC4}" srcOrd="5" destOrd="0" presId="urn:microsoft.com/office/officeart/2005/8/layout/pList1"/>
    <dgm:cxn modelId="{1D966BD1-F536-4BD4-A646-A6727DC60F69}" type="presParOf" srcId="{E9C430CF-26C6-46A0-80B3-332FB1DE883A}" destId="{E2D2E5CE-B032-49A7-B086-C117828EC06D}" srcOrd="6" destOrd="0" presId="urn:microsoft.com/office/officeart/2005/8/layout/pList1"/>
    <dgm:cxn modelId="{2126773F-F772-4F7B-9D32-55A1326849D0}" type="presParOf" srcId="{E2D2E5CE-B032-49A7-B086-C117828EC06D}" destId="{EF6B9835-725B-4335-9852-2C9B7A9FF3F5}" srcOrd="0" destOrd="0" presId="urn:microsoft.com/office/officeart/2005/8/layout/pList1"/>
    <dgm:cxn modelId="{4D1EF5BC-ECFE-4667-8C20-84670FF49302}" type="presParOf" srcId="{E2D2E5CE-B032-49A7-B086-C117828EC06D}" destId="{323798A3-4231-4149-89AF-18ADE44816D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1D79D6-ED0F-483B-BE08-E8DD4B4B6FB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A44CF242-CA67-4E1B-A906-4ABF80FEE87E}">
      <dgm:prSet/>
      <dgm:spPr/>
      <dgm:t>
        <a:bodyPr/>
        <a:lstStyle/>
        <a:p>
          <a:r>
            <a:rPr lang="en-SG" dirty="0"/>
            <a:t>Dropped </a:t>
          </a:r>
          <a:r>
            <a:rPr lang="en-SG" dirty="0" err="1"/>
            <a:t>NaN</a:t>
          </a:r>
          <a:r>
            <a:rPr lang="en-SG" dirty="0"/>
            <a:t> data</a:t>
          </a:r>
          <a:endParaRPr lang="en-US" dirty="0"/>
        </a:p>
      </dgm:t>
    </dgm:pt>
    <dgm:pt modelId="{D7A8AE58-FED2-4696-8B8B-743EAF3401E0}" type="parTrans" cxnId="{4FD838EC-EB91-45E6-9134-10BDEE1882D2}">
      <dgm:prSet/>
      <dgm:spPr/>
      <dgm:t>
        <a:bodyPr/>
        <a:lstStyle/>
        <a:p>
          <a:endParaRPr lang="en-US"/>
        </a:p>
      </dgm:t>
    </dgm:pt>
    <dgm:pt modelId="{24BD9179-183B-4CD3-87E4-BD45401B3C5E}" type="sibTrans" cxnId="{4FD838EC-EB91-45E6-9134-10BDEE1882D2}">
      <dgm:prSet/>
      <dgm:spPr/>
      <dgm:t>
        <a:bodyPr/>
        <a:lstStyle/>
        <a:p>
          <a:endParaRPr lang="en-US"/>
        </a:p>
      </dgm:t>
    </dgm:pt>
    <dgm:pt modelId="{98B84079-AF7E-47D1-BF01-3582558C3F1E}">
      <dgm:prSet/>
      <dgm:spPr/>
      <dgm:t>
        <a:bodyPr/>
        <a:lstStyle/>
        <a:p>
          <a:r>
            <a:rPr lang="en-SG" dirty="0"/>
            <a:t>Shows that have not finished airing</a:t>
          </a:r>
          <a:endParaRPr lang="en-US" dirty="0"/>
        </a:p>
      </dgm:t>
    </dgm:pt>
    <dgm:pt modelId="{FD6FC85D-EEF3-4C31-A848-AE5DB9A7B5C8}" type="parTrans" cxnId="{D64CAC1F-13F5-4B0B-9DAB-B9ADB4E7A401}">
      <dgm:prSet/>
      <dgm:spPr/>
      <dgm:t>
        <a:bodyPr/>
        <a:lstStyle/>
        <a:p>
          <a:endParaRPr lang="en-US"/>
        </a:p>
      </dgm:t>
    </dgm:pt>
    <dgm:pt modelId="{2DFC94D1-0C80-406B-B16F-20B365787D92}" type="sibTrans" cxnId="{D64CAC1F-13F5-4B0B-9DAB-B9ADB4E7A401}">
      <dgm:prSet/>
      <dgm:spPr/>
      <dgm:t>
        <a:bodyPr/>
        <a:lstStyle/>
        <a:p>
          <a:endParaRPr lang="en-US"/>
        </a:p>
      </dgm:t>
    </dgm:pt>
    <dgm:pt modelId="{EEE17DD0-26F6-4EC5-9A14-D98803E0790D}">
      <dgm:prSet/>
      <dgm:spPr/>
      <dgm:t>
        <a:bodyPr/>
        <a:lstStyle/>
        <a:p>
          <a:r>
            <a:rPr lang="en-SG"/>
            <a:t>Shows with no start date</a:t>
          </a:r>
          <a:endParaRPr lang="en-US"/>
        </a:p>
      </dgm:t>
    </dgm:pt>
    <dgm:pt modelId="{9B54ACD8-4A15-4E55-AA5F-CAB436322054}" type="parTrans" cxnId="{3A721F56-CBB2-4027-A985-E6604FC8CC8E}">
      <dgm:prSet/>
      <dgm:spPr/>
      <dgm:t>
        <a:bodyPr/>
        <a:lstStyle/>
        <a:p>
          <a:endParaRPr lang="en-US"/>
        </a:p>
      </dgm:t>
    </dgm:pt>
    <dgm:pt modelId="{AD7B3EA9-6AEA-4AF4-9FC2-5088610D9C9F}" type="sibTrans" cxnId="{3A721F56-CBB2-4027-A985-E6604FC8CC8E}">
      <dgm:prSet/>
      <dgm:spPr/>
      <dgm:t>
        <a:bodyPr/>
        <a:lstStyle/>
        <a:p>
          <a:endParaRPr lang="en-US"/>
        </a:p>
      </dgm:t>
    </dgm:pt>
    <dgm:pt modelId="{5F657BFB-86A6-4ECC-BD5F-80A623974726}">
      <dgm:prSet/>
      <dgm:spPr/>
      <dgm:t>
        <a:bodyPr/>
        <a:lstStyle/>
        <a:p>
          <a:r>
            <a:rPr lang="en-SG" dirty="0"/>
            <a:t>Cleaned </a:t>
          </a:r>
          <a:r>
            <a:rPr lang="en-SG" dirty="0" err="1"/>
            <a:t>NaN</a:t>
          </a:r>
          <a:r>
            <a:rPr lang="en-SG" dirty="0"/>
            <a:t> data</a:t>
          </a:r>
          <a:endParaRPr lang="en-US" dirty="0"/>
        </a:p>
      </dgm:t>
    </dgm:pt>
    <dgm:pt modelId="{FB543553-D364-4D8D-BB16-88946DFC1336}" type="parTrans" cxnId="{B5FEB7FC-A868-4DDD-9551-250F57D8C23E}">
      <dgm:prSet/>
      <dgm:spPr/>
      <dgm:t>
        <a:bodyPr/>
        <a:lstStyle/>
        <a:p>
          <a:endParaRPr lang="en-US"/>
        </a:p>
      </dgm:t>
    </dgm:pt>
    <dgm:pt modelId="{902790C1-3833-4F52-8C1B-F643F717227C}" type="sibTrans" cxnId="{B5FEB7FC-A868-4DDD-9551-250F57D8C23E}">
      <dgm:prSet/>
      <dgm:spPr/>
      <dgm:t>
        <a:bodyPr/>
        <a:lstStyle/>
        <a:p>
          <a:endParaRPr lang="en-US"/>
        </a:p>
      </dgm:t>
    </dgm:pt>
    <dgm:pt modelId="{F038EACC-EFAF-4F10-AE20-29824D0CD0EB}">
      <dgm:prSet/>
      <dgm:spPr/>
      <dgm:t>
        <a:bodyPr/>
        <a:lstStyle/>
        <a:p>
          <a:r>
            <a:rPr lang="en-SG"/>
            <a:t>E.g. Movies with NaN episodes </a:t>
          </a:r>
          <a:r>
            <a:rPr lang="en-SG">
              <a:sym typeface="Wingdings" panose="05000000000000000000" pitchFamily="2" charset="2"/>
            </a:rPr>
            <a:t></a:t>
          </a:r>
          <a:r>
            <a:rPr lang="en-SG"/>
            <a:t> 1 episode</a:t>
          </a:r>
          <a:endParaRPr lang="en-US"/>
        </a:p>
      </dgm:t>
    </dgm:pt>
    <dgm:pt modelId="{B4AC3CF3-4031-4182-93A4-DEFAF7DDBC5B}" type="parTrans" cxnId="{03E27F23-F268-42B2-A2C4-1E4AE938224A}">
      <dgm:prSet/>
      <dgm:spPr/>
      <dgm:t>
        <a:bodyPr/>
        <a:lstStyle/>
        <a:p>
          <a:endParaRPr lang="en-US"/>
        </a:p>
      </dgm:t>
    </dgm:pt>
    <dgm:pt modelId="{0E00B30E-85B6-4B2B-8A3A-D6DD49E5D09C}" type="sibTrans" cxnId="{03E27F23-F268-42B2-A2C4-1E4AE938224A}">
      <dgm:prSet/>
      <dgm:spPr/>
      <dgm:t>
        <a:bodyPr/>
        <a:lstStyle/>
        <a:p>
          <a:endParaRPr lang="en-US"/>
        </a:p>
      </dgm:t>
    </dgm:pt>
    <dgm:pt modelId="{CC77ADE6-115D-43D2-8795-ED5334A22ABB}">
      <dgm:prSet/>
      <dgm:spPr/>
      <dgm:t>
        <a:bodyPr/>
        <a:lstStyle/>
        <a:p>
          <a:r>
            <a:rPr lang="en-SG"/>
            <a:t>Treated categorical data and added counts</a:t>
          </a:r>
          <a:endParaRPr lang="en-US"/>
        </a:p>
      </dgm:t>
    </dgm:pt>
    <dgm:pt modelId="{5B183C70-B541-42E5-9639-102AACB79843}" type="parTrans" cxnId="{0246EB51-FA35-43F7-9A62-BF9E7074BAFA}">
      <dgm:prSet/>
      <dgm:spPr/>
      <dgm:t>
        <a:bodyPr/>
        <a:lstStyle/>
        <a:p>
          <a:endParaRPr lang="en-US"/>
        </a:p>
      </dgm:t>
    </dgm:pt>
    <dgm:pt modelId="{BE9AABDB-0612-4271-95DE-50D4C65F38EB}" type="sibTrans" cxnId="{0246EB51-FA35-43F7-9A62-BF9E7074BAFA}">
      <dgm:prSet/>
      <dgm:spPr/>
      <dgm:t>
        <a:bodyPr/>
        <a:lstStyle/>
        <a:p>
          <a:endParaRPr lang="en-US"/>
        </a:p>
      </dgm:t>
    </dgm:pt>
    <dgm:pt modelId="{BE3F5853-5539-4869-AAE8-682117270F50}">
      <dgm:prSet/>
      <dgm:spPr/>
      <dgm:t>
        <a:bodyPr/>
        <a:lstStyle/>
        <a:p>
          <a:r>
            <a:rPr lang="en-SG" dirty="0"/>
            <a:t>Transformed features with log10, nested log10, sqrt</a:t>
          </a:r>
          <a:endParaRPr lang="en-US" dirty="0"/>
        </a:p>
      </dgm:t>
    </dgm:pt>
    <dgm:pt modelId="{6D46CFCB-A1BA-48AC-80AC-A9B76CC6D927}" type="parTrans" cxnId="{9B31E1A4-3B9E-4438-AD27-30AB50057F27}">
      <dgm:prSet/>
      <dgm:spPr/>
      <dgm:t>
        <a:bodyPr/>
        <a:lstStyle/>
        <a:p>
          <a:endParaRPr lang="en-US"/>
        </a:p>
      </dgm:t>
    </dgm:pt>
    <dgm:pt modelId="{A3C4E911-2720-4B34-ABE5-39DFB9402E84}" type="sibTrans" cxnId="{9B31E1A4-3B9E-4438-AD27-30AB50057F27}">
      <dgm:prSet/>
      <dgm:spPr/>
      <dgm:t>
        <a:bodyPr/>
        <a:lstStyle/>
        <a:p>
          <a:endParaRPr lang="en-US"/>
        </a:p>
      </dgm:t>
    </dgm:pt>
    <dgm:pt modelId="{8415839E-3BBE-4A06-9D16-FC61C64455C7}">
      <dgm:prSet/>
      <dgm:spPr/>
      <dgm:t>
        <a:bodyPr/>
        <a:lstStyle/>
        <a:p>
          <a:r>
            <a:rPr lang="en-SG"/>
            <a:t>Clipped episodes and duration, multiplied to get clipped length</a:t>
          </a:r>
          <a:endParaRPr lang="en-US"/>
        </a:p>
      </dgm:t>
    </dgm:pt>
    <dgm:pt modelId="{8863515C-74C5-4451-904B-9885FAB39A51}" type="parTrans" cxnId="{E08EE9B7-0ACA-4957-822B-B31597D22AC2}">
      <dgm:prSet/>
      <dgm:spPr/>
      <dgm:t>
        <a:bodyPr/>
        <a:lstStyle/>
        <a:p>
          <a:endParaRPr lang="en-US"/>
        </a:p>
      </dgm:t>
    </dgm:pt>
    <dgm:pt modelId="{CEE7CEBA-751E-462D-AFE6-19785E63ECE0}" type="sibTrans" cxnId="{E08EE9B7-0ACA-4957-822B-B31597D22AC2}">
      <dgm:prSet/>
      <dgm:spPr/>
      <dgm:t>
        <a:bodyPr/>
        <a:lstStyle/>
        <a:p>
          <a:endParaRPr lang="en-US"/>
        </a:p>
      </dgm:t>
    </dgm:pt>
    <dgm:pt modelId="{93EB634F-4775-469C-AB80-9AA327C994A7}" type="pres">
      <dgm:prSet presAssocID="{951D79D6-ED0F-483B-BE08-E8DD4B4B6FB7}" presName="root" presStyleCnt="0">
        <dgm:presLayoutVars>
          <dgm:dir/>
          <dgm:resizeHandles val="exact"/>
        </dgm:presLayoutVars>
      </dgm:prSet>
      <dgm:spPr/>
    </dgm:pt>
    <dgm:pt modelId="{AEA8C138-86A0-4A37-8ED9-C2196957E13A}" type="pres">
      <dgm:prSet presAssocID="{A44CF242-CA67-4E1B-A906-4ABF80FEE87E}" presName="compNode" presStyleCnt="0"/>
      <dgm:spPr/>
    </dgm:pt>
    <dgm:pt modelId="{1DE0DF11-FE08-4E48-8C62-19FDD9512B6F}" type="pres">
      <dgm:prSet presAssocID="{A44CF242-CA67-4E1B-A906-4ABF80FEE87E}" presName="bgRect" presStyleLbl="bgShp" presStyleIdx="0" presStyleCnt="5"/>
      <dgm:spPr>
        <a:solidFill>
          <a:schemeClr val="accent1">
            <a:lumMod val="40000"/>
            <a:lumOff val="60000"/>
          </a:schemeClr>
        </a:solidFill>
      </dgm:spPr>
    </dgm:pt>
    <dgm:pt modelId="{17F810AF-8745-4BAF-B15E-0C648912007B}" type="pres">
      <dgm:prSet presAssocID="{A44CF242-CA67-4E1B-A906-4ABF80FEE87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ssors"/>
        </a:ext>
      </dgm:extLst>
    </dgm:pt>
    <dgm:pt modelId="{5D66CD3B-D40F-497C-AD87-654D6FFE3099}" type="pres">
      <dgm:prSet presAssocID="{A44CF242-CA67-4E1B-A906-4ABF80FEE87E}" presName="spaceRect" presStyleCnt="0"/>
      <dgm:spPr/>
    </dgm:pt>
    <dgm:pt modelId="{8C29C6E0-0086-41C1-99A3-31B2A687B7FC}" type="pres">
      <dgm:prSet presAssocID="{A44CF242-CA67-4E1B-A906-4ABF80FEE87E}" presName="parTx" presStyleLbl="revTx" presStyleIdx="0" presStyleCnt="7">
        <dgm:presLayoutVars>
          <dgm:chMax val="0"/>
          <dgm:chPref val="0"/>
        </dgm:presLayoutVars>
      </dgm:prSet>
      <dgm:spPr/>
    </dgm:pt>
    <dgm:pt modelId="{FCCC660B-9AEA-46D8-8B25-66364E7B8A93}" type="pres">
      <dgm:prSet presAssocID="{A44CF242-CA67-4E1B-A906-4ABF80FEE87E}" presName="desTx" presStyleLbl="revTx" presStyleIdx="1" presStyleCnt="7">
        <dgm:presLayoutVars/>
      </dgm:prSet>
      <dgm:spPr/>
    </dgm:pt>
    <dgm:pt modelId="{7D99EC13-CFA4-4274-AFC1-4EEE5B2A1D63}" type="pres">
      <dgm:prSet presAssocID="{24BD9179-183B-4CD3-87E4-BD45401B3C5E}" presName="sibTrans" presStyleCnt="0"/>
      <dgm:spPr/>
    </dgm:pt>
    <dgm:pt modelId="{532FAF30-198A-420F-9299-0E798F188895}" type="pres">
      <dgm:prSet presAssocID="{5F657BFB-86A6-4ECC-BD5F-80A623974726}" presName="compNode" presStyleCnt="0"/>
      <dgm:spPr/>
    </dgm:pt>
    <dgm:pt modelId="{057DED44-774D-4DCA-A628-E7965985B58D}" type="pres">
      <dgm:prSet presAssocID="{5F657BFB-86A6-4ECC-BD5F-80A623974726}" presName="bgRect" presStyleLbl="bgShp" presStyleIdx="1" presStyleCnt="5"/>
      <dgm:spPr>
        <a:solidFill>
          <a:schemeClr val="accent1">
            <a:lumMod val="20000"/>
            <a:lumOff val="80000"/>
          </a:schemeClr>
        </a:solidFill>
      </dgm:spPr>
    </dgm:pt>
    <dgm:pt modelId="{8435E72B-ACA0-4A2C-A694-FF03B7BF918F}" type="pres">
      <dgm:prSet presAssocID="{5F657BFB-86A6-4ECC-BD5F-80A62397472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wer"/>
        </a:ext>
      </dgm:extLst>
    </dgm:pt>
    <dgm:pt modelId="{45A0327D-AA74-4DFF-9854-4BAC549533DA}" type="pres">
      <dgm:prSet presAssocID="{5F657BFB-86A6-4ECC-BD5F-80A623974726}" presName="spaceRect" presStyleCnt="0"/>
      <dgm:spPr/>
    </dgm:pt>
    <dgm:pt modelId="{43E597D7-1289-4ADA-B8CE-78E79E166CE0}" type="pres">
      <dgm:prSet presAssocID="{5F657BFB-86A6-4ECC-BD5F-80A623974726}" presName="parTx" presStyleLbl="revTx" presStyleIdx="2" presStyleCnt="7">
        <dgm:presLayoutVars>
          <dgm:chMax val="0"/>
          <dgm:chPref val="0"/>
        </dgm:presLayoutVars>
      </dgm:prSet>
      <dgm:spPr/>
    </dgm:pt>
    <dgm:pt modelId="{F2FFEC3A-5FA5-43FC-B216-86C949376FE5}" type="pres">
      <dgm:prSet presAssocID="{5F657BFB-86A6-4ECC-BD5F-80A623974726}" presName="desTx" presStyleLbl="revTx" presStyleIdx="3" presStyleCnt="7">
        <dgm:presLayoutVars/>
      </dgm:prSet>
      <dgm:spPr/>
    </dgm:pt>
    <dgm:pt modelId="{E9E80098-391C-4055-A13A-9F75B04143D8}" type="pres">
      <dgm:prSet presAssocID="{902790C1-3833-4F52-8C1B-F643F717227C}" presName="sibTrans" presStyleCnt="0"/>
      <dgm:spPr/>
    </dgm:pt>
    <dgm:pt modelId="{9BC10DA1-ED27-4B10-9365-451AC34BA251}" type="pres">
      <dgm:prSet presAssocID="{CC77ADE6-115D-43D2-8795-ED5334A22ABB}" presName="compNode" presStyleCnt="0"/>
      <dgm:spPr/>
    </dgm:pt>
    <dgm:pt modelId="{96FD6F8B-EB52-4639-84C6-D7B68F3F398F}" type="pres">
      <dgm:prSet presAssocID="{CC77ADE6-115D-43D2-8795-ED5334A22ABB}" presName="bgRect" presStyleLbl="bgShp" presStyleIdx="2" presStyleCnt="5"/>
      <dgm:spPr>
        <a:solidFill>
          <a:schemeClr val="accent1">
            <a:lumMod val="40000"/>
            <a:lumOff val="60000"/>
          </a:schemeClr>
        </a:solidFill>
      </dgm:spPr>
    </dgm:pt>
    <dgm:pt modelId="{7DDF2DD4-C440-447B-AC21-FA969DCC1CD5}" type="pres">
      <dgm:prSet presAssocID="{CC77ADE6-115D-43D2-8795-ED5334A22AB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8785A42-37F8-4D5D-BE52-C4A09AF1CB55}" type="pres">
      <dgm:prSet presAssocID="{CC77ADE6-115D-43D2-8795-ED5334A22ABB}" presName="spaceRect" presStyleCnt="0"/>
      <dgm:spPr/>
    </dgm:pt>
    <dgm:pt modelId="{C77FFD3D-F5EE-4087-AAE6-000DB919E7FD}" type="pres">
      <dgm:prSet presAssocID="{CC77ADE6-115D-43D2-8795-ED5334A22ABB}" presName="parTx" presStyleLbl="revTx" presStyleIdx="4" presStyleCnt="7">
        <dgm:presLayoutVars>
          <dgm:chMax val="0"/>
          <dgm:chPref val="0"/>
        </dgm:presLayoutVars>
      </dgm:prSet>
      <dgm:spPr/>
    </dgm:pt>
    <dgm:pt modelId="{98352753-A695-4174-BEED-778F9A70BE21}" type="pres">
      <dgm:prSet presAssocID="{BE9AABDB-0612-4271-95DE-50D4C65F38EB}" presName="sibTrans" presStyleCnt="0"/>
      <dgm:spPr/>
    </dgm:pt>
    <dgm:pt modelId="{CF5FCBDD-8CA7-4072-BA79-F0AC3BB8524A}" type="pres">
      <dgm:prSet presAssocID="{BE3F5853-5539-4869-AAE8-682117270F50}" presName="compNode" presStyleCnt="0"/>
      <dgm:spPr/>
    </dgm:pt>
    <dgm:pt modelId="{47DEF6C7-C857-4A6F-A47A-3B648034E760}" type="pres">
      <dgm:prSet presAssocID="{BE3F5853-5539-4869-AAE8-682117270F50}" presName="bgRect" presStyleLbl="bgShp" presStyleIdx="3" presStyleCnt="5"/>
      <dgm:spPr>
        <a:solidFill>
          <a:schemeClr val="accent1">
            <a:lumMod val="20000"/>
            <a:lumOff val="80000"/>
          </a:schemeClr>
        </a:solidFill>
      </dgm:spPr>
    </dgm:pt>
    <dgm:pt modelId="{3837BE76-4F99-49D7-BBF3-43A6173C7231}" type="pres">
      <dgm:prSet presAssocID="{BE3F5853-5539-4869-AAE8-682117270F5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2FCF827B-4CC0-40DD-9B38-78F2AA9A5634}" type="pres">
      <dgm:prSet presAssocID="{BE3F5853-5539-4869-AAE8-682117270F50}" presName="spaceRect" presStyleCnt="0"/>
      <dgm:spPr/>
    </dgm:pt>
    <dgm:pt modelId="{02D49FC4-2AC2-4C3A-A3F9-2244995AF5BC}" type="pres">
      <dgm:prSet presAssocID="{BE3F5853-5539-4869-AAE8-682117270F50}" presName="parTx" presStyleLbl="revTx" presStyleIdx="5" presStyleCnt="7">
        <dgm:presLayoutVars>
          <dgm:chMax val="0"/>
          <dgm:chPref val="0"/>
        </dgm:presLayoutVars>
      </dgm:prSet>
      <dgm:spPr/>
    </dgm:pt>
    <dgm:pt modelId="{5580A879-B929-4C21-B4EC-2A2211724DB6}" type="pres">
      <dgm:prSet presAssocID="{A3C4E911-2720-4B34-ABE5-39DFB9402E84}" presName="sibTrans" presStyleCnt="0"/>
      <dgm:spPr/>
    </dgm:pt>
    <dgm:pt modelId="{92A5C571-44AB-4F83-979E-E34613A84BC9}" type="pres">
      <dgm:prSet presAssocID="{8415839E-3BBE-4A06-9D16-FC61C64455C7}" presName="compNode" presStyleCnt="0"/>
      <dgm:spPr/>
    </dgm:pt>
    <dgm:pt modelId="{7479167F-6F2F-4CC6-B702-9177558DE5E9}" type="pres">
      <dgm:prSet presAssocID="{8415839E-3BBE-4A06-9D16-FC61C64455C7}" presName="bgRect" presStyleLbl="bgShp" presStyleIdx="4" presStyleCnt="5"/>
      <dgm:spPr>
        <a:solidFill>
          <a:schemeClr val="accent1">
            <a:lumMod val="40000"/>
            <a:lumOff val="60000"/>
          </a:schemeClr>
        </a:solidFill>
      </dgm:spPr>
    </dgm:pt>
    <dgm:pt modelId="{249027BF-F6A5-49B8-B21B-79F8C7159A66}" type="pres">
      <dgm:prSet presAssocID="{8415839E-3BBE-4A06-9D16-FC61C64455C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1C5F085E-9D28-47F1-85CA-F940F88C6506}" type="pres">
      <dgm:prSet presAssocID="{8415839E-3BBE-4A06-9D16-FC61C64455C7}" presName="spaceRect" presStyleCnt="0"/>
      <dgm:spPr/>
    </dgm:pt>
    <dgm:pt modelId="{FB566C08-7B39-4B18-B1FC-1AF73F5E031E}" type="pres">
      <dgm:prSet presAssocID="{8415839E-3BBE-4A06-9D16-FC61C64455C7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D64CAC1F-13F5-4B0B-9DAB-B9ADB4E7A401}" srcId="{A44CF242-CA67-4E1B-A906-4ABF80FEE87E}" destId="{98B84079-AF7E-47D1-BF01-3582558C3F1E}" srcOrd="0" destOrd="0" parTransId="{FD6FC85D-EEF3-4C31-A848-AE5DB9A7B5C8}" sibTransId="{2DFC94D1-0C80-406B-B16F-20B365787D92}"/>
    <dgm:cxn modelId="{C5B44523-6BD5-4CFE-9A3B-75E202F4CEAE}" type="presOf" srcId="{951D79D6-ED0F-483B-BE08-E8DD4B4B6FB7}" destId="{93EB634F-4775-469C-AB80-9AA327C994A7}" srcOrd="0" destOrd="0" presId="urn:microsoft.com/office/officeart/2018/2/layout/IconVerticalSolidList"/>
    <dgm:cxn modelId="{03E27F23-F268-42B2-A2C4-1E4AE938224A}" srcId="{5F657BFB-86A6-4ECC-BD5F-80A623974726}" destId="{F038EACC-EFAF-4F10-AE20-29824D0CD0EB}" srcOrd="0" destOrd="0" parTransId="{B4AC3CF3-4031-4182-93A4-DEFAF7DDBC5B}" sibTransId="{0E00B30E-85B6-4B2B-8A3A-D6DD49E5D09C}"/>
    <dgm:cxn modelId="{7E50DA28-DC13-4EC2-8837-3A051FB27FC6}" type="presOf" srcId="{F038EACC-EFAF-4F10-AE20-29824D0CD0EB}" destId="{F2FFEC3A-5FA5-43FC-B216-86C949376FE5}" srcOrd="0" destOrd="0" presId="urn:microsoft.com/office/officeart/2018/2/layout/IconVerticalSolidList"/>
    <dgm:cxn modelId="{81B35A38-E731-4492-8FDE-37C04BA2033B}" type="presOf" srcId="{A44CF242-CA67-4E1B-A906-4ABF80FEE87E}" destId="{8C29C6E0-0086-41C1-99A3-31B2A687B7FC}" srcOrd="0" destOrd="0" presId="urn:microsoft.com/office/officeart/2018/2/layout/IconVerticalSolidList"/>
    <dgm:cxn modelId="{F4EA9C60-E4AC-4851-BB15-745B26639597}" type="presOf" srcId="{98B84079-AF7E-47D1-BF01-3582558C3F1E}" destId="{FCCC660B-9AEA-46D8-8B25-66364E7B8A93}" srcOrd="0" destOrd="0" presId="urn:microsoft.com/office/officeart/2018/2/layout/IconVerticalSolidList"/>
    <dgm:cxn modelId="{0246EB51-FA35-43F7-9A62-BF9E7074BAFA}" srcId="{951D79D6-ED0F-483B-BE08-E8DD4B4B6FB7}" destId="{CC77ADE6-115D-43D2-8795-ED5334A22ABB}" srcOrd="2" destOrd="0" parTransId="{5B183C70-B541-42E5-9639-102AACB79843}" sibTransId="{BE9AABDB-0612-4271-95DE-50D4C65F38EB}"/>
    <dgm:cxn modelId="{3A721F56-CBB2-4027-A985-E6604FC8CC8E}" srcId="{A44CF242-CA67-4E1B-A906-4ABF80FEE87E}" destId="{EEE17DD0-26F6-4EC5-9A14-D98803E0790D}" srcOrd="1" destOrd="0" parTransId="{9B54ACD8-4A15-4E55-AA5F-CAB436322054}" sibTransId="{AD7B3EA9-6AEA-4AF4-9FC2-5088610D9C9F}"/>
    <dgm:cxn modelId="{4D604857-0A11-469C-B6A4-33C820099CD1}" type="presOf" srcId="{8415839E-3BBE-4A06-9D16-FC61C64455C7}" destId="{FB566C08-7B39-4B18-B1FC-1AF73F5E031E}" srcOrd="0" destOrd="0" presId="urn:microsoft.com/office/officeart/2018/2/layout/IconVerticalSolidList"/>
    <dgm:cxn modelId="{486F4B84-E118-4A77-8ADD-F0F4814F4BF9}" type="presOf" srcId="{BE3F5853-5539-4869-AAE8-682117270F50}" destId="{02D49FC4-2AC2-4C3A-A3F9-2244995AF5BC}" srcOrd="0" destOrd="0" presId="urn:microsoft.com/office/officeart/2018/2/layout/IconVerticalSolidList"/>
    <dgm:cxn modelId="{17EE0289-B1D4-40D0-B273-C91569752BA6}" type="presOf" srcId="{CC77ADE6-115D-43D2-8795-ED5334A22ABB}" destId="{C77FFD3D-F5EE-4087-AAE6-000DB919E7FD}" srcOrd="0" destOrd="0" presId="urn:microsoft.com/office/officeart/2018/2/layout/IconVerticalSolidList"/>
    <dgm:cxn modelId="{9B31E1A4-3B9E-4438-AD27-30AB50057F27}" srcId="{951D79D6-ED0F-483B-BE08-E8DD4B4B6FB7}" destId="{BE3F5853-5539-4869-AAE8-682117270F50}" srcOrd="3" destOrd="0" parTransId="{6D46CFCB-A1BA-48AC-80AC-A9B76CC6D927}" sibTransId="{A3C4E911-2720-4B34-ABE5-39DFB9402E84}"/>
    <dgm:cxn modelId="{E08EE9B7-0ACA-4957-822B-B31597D22AC2}" srcId="{951D79D6-ED0F-483B-BE08-E8DD4B4B6FB7}" destId="{8415839E-3BBE-4A06-9D16-FC61C64455C7}" srcOrd="4" destOrd="0" parTransId="{8863515C-74C5-4451-904B-9885FAB39A51}" sibTransId="{CEE7CEBA-751E-462D-AFE6-19785E63ECE0}"/>
    <dgm:cxn modelId="{78B8E9CC-87BA-4081-B2BC-B4DBC639BF00}" type="presOf" srcId="{5F657BFB-86A6-4ECC-BD5F-80A623974726}" destId="{43E597D7-1289-4ADA-B8CE-78E79E166CE0}" srcOrd="0" destOrd="0" presId="urn:microsoft.com/office/officeart/2018/2/layout/IconVerticalSolidList"/>
    <dgm:cxn modelId="{768C33DF-5B8B-4ACC-B81B-B2EA38EBC0E9}" type="presOf" srcId="{EEE17DD0-26F6-4EC5-9A14-D98803E0790D}" destId="{FCCC660B-9AEA-46D8-8B25-66364E7B8A93}" srcOrd="0" destOrd="1" presId="urn:microsoft.com/office/officeart/2018/2/layout/IconVerticalSolidList"/>
    <dgm:cxn modelId="{4FD838EC-EB91-45E6-9134-10BDEE1882D2}" srcId="{951D79D6-ED0F-483B-BE08-E8DD4B4B6FB7}" destId="{A44CF242-CA67-4E1B-A906-4ABF80FEE87E}" srcOrd="0" destOrd="0" parTransId="{D7A8AE58-FED2-4696-8B8B-743EAF3401E0}" sibTransId="{24BD9179-183B-4CD3-87E4-BD45401B3C5E}"/>
    <dgm:cxn modelId="{B5FEB7FC-A868-4DDD-9551-250F57D8C23E}" srcId="{951D79D6-ED0F-483B-BE08-E8DD4B4B6FB7}" destId="{5F657BFB-86A6-4ECC-BD5F-80A623974726}" srcOrd="1" destOrd="0" parTransId="{FB543553-D364-4D8D-BB16-88946DFC1336}" sibTransId="{902790C1-3833-4F52-8C1B-F643F717227C}"/>
    <dgm:cxn modelId="{87C9694A-902D-423A-A519-C239F24460F9}" type="presParOf" srcId="{93EB634F-4775-469C-AB80-9AA327C994A7}" destId="{AEA8C138-86A0-4A37-8ED9-C2196957E13A}" srcOrd="0" destOrd="0" presId="urn:microsoft.com/office/officeart/2018/2/layout/IconVerticalSolidList"/>
    <dgm:cxn modelId="{7443DEAA-FF7F-48BA-B81E-B50AB943EDAD}" type="presParOf" srcId="{AEA8C138-86A0-4A37-8ED9-C2196957E13A}" destId="{1DE0DF11-FE08-4E48-8C62-19FDD9512B6F}" srcOrd="0" destOrd="0" presId="urn:microsoft.com/office/officeart/2018/2/layout/IconVerticalSolidList"/>
    <dgm:cxn modelId="{086191DD-59AF-40DD-BD6D-16B8F368F524}" type="presParOf" srcId="{AEA8C138-86A0-4A37-8ED9-C2196957E13A}" destId="{17F810AF-8745-4BAF-B15E-0C648912007B}" srcOrd="1" destOrd="0" presId="urn:microsoft.com/office/officeart/2018/2/layout/IconVerticalSolidList"/>
    <dgm:cxn modelId="{62987A45-EAF9-4BD2-BC98-71987CAB4A45}" type="presParOf" srcId="{AEA8C138-86A0-4A37-8ED9-C2196957E13A}" destId="{5D66CD3B-D40F-497C-AD87-654D6FFE3099}" srcOrd="2" destOrd="0" presId="urn:microsoft.com/office/officeart/2018/2/layout/IconVerticalSolidList"/>
    <dgm:cxn modelId="{C09B9BD1-316F-4D5F-AB4F-B1985E736335}" type="presParOf" srcId="{AEA8C138-86A0-4A37-8ED9-C2196957E13A}" destId="{8C29C6E0-0086-41C1-99A3-31B2A687B7FC}" srcOrd="3" destOrd="0" presId="urn:microsoft.com/office/officeart/2018/2/layout/IconVerticalSolidList"/>
    <dgm:cxn modelId="{22E889C2-14AF-4ABC-BA05-E84B2A807C0A}" type="presParOf" srcId="{AEA8C138-86A0-4A37-8ED9-C2196957E13A}" destId="{FCCC660B-9AEA-46D8-8B25-66364E7B8A93}" srcOrd="4" destOrd="0" presId="urn:microsoft.com/office/officeart/2018/2/layout/IconVerticalSolidList"/>
    <dgm:cxn modelId="{1898D311-5641-4410-A8A9-082B3EBEE437}" type="presParOf" srcId="{93EB634F-4775-469C-AB80-9AA327C994A7}" destId="{7D99EC13-CFA4-4274-AFC1-4EEE5B2A1D63}" srcOrd="1" destOrd="0" presId="urn:microsoft.com/office/officeart/2018/2/layout/IconVerticalSolidList"/>
    <dgm:cxn modelId="{89DC64FE-0D8D-4553-9DF7-776C167C12B3}" type="presParOf" srcId="{93EB634F-4775-469C-AB80-9AA327C994A7}" destId="{532FAF30-198A-420F-9299-0E798F188895}" srcOrd="2" destOrd="0" presId="urn:microsoft.com/office/officeart/2018/2/layout/IconVerticalSolidList"/>
    <dgm:cxn modelId="{5438339B-1405-4986-8241-2317D61776E3}" type="presParOf" srcId="{532FAF30-198A-420F-9299-0E798F188895}" destId="{057DED44-774D-4DCA-A628-E7965985B58D}" srcOrd="0" destOrd="0" presId="urn:microsoft.com/office/officeart/2018/2/layout/IconVerticalSolidList"/>
    <dgm:cxn modelId="{0561EEF3-140A-4DF5-BBA7-3FD325705FCD}" type="presParOf" srcId="{532FAF30-198A-420F-9299-0E798F188895}" destId="{8435E72B-ACA0-4A2C-A694-FF03B7BF918F}" srcOrd="1" destOrd="0" presId="urn:microsoft.com/office/officeart/2018/2/layout/IconVerticalSolidList"/>
    <dgm:cxn modelId="{070C6BCB-DF18-4CCB-9089-55FC8BF46567}" type="presParOf" srcId="{532FAF30-198A-420F-9299-0E798F188895}" destId="{45A0327D-AA74-4DFF-9854-4BAC549533DA}" srcOrd="2" destOrd="0" presId="urn:microsoft.com/office/officeart/2018/2/layout/IconVerticalSolidList"/>
    <dgm:cxn modelId="{846A5A58-135C-49C8-A8E8-B41900C5F427}" type="presParOf" srcId="{532FAF30-198A-420F-9299-0E798F188895}" destId="{43E597D7-1289-4ADA-B8CE-78E79E166CE0}" srcOrd="3" destOrd="0" presId="urn:microsoft.com/office/officeart/2018/2/layout/IconVerticalSolidList"/>
    <dgm:cxn modelId="{6D408910-8126-4B92-B579-0BBE4FF1DB11}" type="presParOf" srcId="{532FAF30-198A-420F-9299-0E798F188895}" destId="{F2FFEC3A-5FA5-43FC-B216-86C949376FE5}" srcOrd="4" destOrd="0" presId="urn:microsoft.com/office/officeart/2018/2/layout/IconVerticalSolidList"/>
    <dgm:cxn modelId="{FB8516A5-E043-4B40-83D4-801010057B1B}" type="presParOf" srcId="{93EB634F-4775-469C-AB80-9AA327C994A7}" destId="{E9E80098-391C-4055-A13A-9F75B04143D8}" srcOrd="3" destOrd="0" presId="urn:microsoft.com/office/officeart/2018/2/layout/IconVerticalSolidList"/>
    <dgm:cxn modelId="{F51E79C2-05D7-4516-B245-1183C0200BE3}" type="presParOf" srcId="{93EB634F-4775-469C-AB80-9AA327C994A7}" destId="{9BC10DA1-ED27-4B10-9365-451AC34BA251}" srcOrd="4" destOrd="0" presId="urn:microsoft.com/office/officeart/2018/2/layout/IconVerticalSolidList"/>
    <dgm:cxn modelId="{5E356637-906D-48B5-A218-6BEA642AB17F}" type="presParOf" srcId="{9BC10DA1-ED27-4B10-9365-451AC34BA251}" destId="{96FD6F8B-EB52-4639-84C6-D7B68F3F398F}" srcOrd="0" destOrd="0" presId="urn:microsoft.com/office/officeart/2018/2/layout/IconVerticalSolidList"/>
    <dgm:cxn modelId="{EEB81B51-88B2-41A3-A2D6-AC3D7700223D}" type="presParOf" srcId="{9BC10DA1-ED27-4B10-9365-451AC34BA251}" destId="{7DDF2DD4-C440-447B-AC21-FA969DCC1CD5}" srcOrd="1" destOrd="0" presId="urn:microsoft.com/office/officeart/2018/2/layout/IconVerticalSolidList"/>
    <dgm:cxn modelId="{103CFEEE-5A81-4457-9CE1-608C85DFB58A}" type="presParOf" srcId="{9BC10DA1-ED27-4B10-9365-451AC34BA251}" destId="{88785A42-37F8-4D5D-BE52-C4A09AF1CB55}" srcOrd="2" destOrd="0" presId="urn:microsoft.com/office/officeart/2018/2/layout/IconVerticalSolidList"/>
    <dgm:cxn modelId="{BCF1B35C-4E83-42E9-ACE7-6ED52AAF43E9}" type="presParOf" srcId="{9BC10DA1-ED27-4B10-9365-451AC34BA251}" destId="{C77FFD3D-F5EE-4087-AAE6-000DB919E7FD}" srcOrd="3" destOrd="0" presId="urn:microsoft.com/office/officeart/2018/2/layout/IconVerticalSolidList"/>
    <dgm:cxn modelId="{50061A9C-D613-46CE-B0CD-057BF9DB59D7}" type="presParOf" srcId="{93EB634F-4775-469C-AB80-9AA327C994A7}" destId="{98352753-A695-4174-BEED-778F9A70BE21}" srcOrd="5" destOrd="0" presId="urn:microsoft.com/office/officeart/2018/2/layout/IconVerticalSolidList"/>
    <dgm:cxn modelId="{45C93B68-77A4-40C6-B0E6-E9CBCF2D7782}" type="presParOf" srcId="{93EB634F-4775-469C-AB80-9AA327C994A7}" destId="{CF5FCBDD-8CA7-4072-BA79-F0AC3BB8524A}" srcOrd="6" destOrd="0" presId="urn:microsoft.com/office/officeart/2018/2/layout/IconVerticalSolidList"/>
    <dgm:cxn modelId="{49F4DA8F-65C3-4094-B01B-AA4F80E4546A}" type="presParOf" srcId="{CF5FCBDD-8CA7-4072-BA79-F0AC3BB8524A}" destId="{47DEF6C7-C857-4A6F-A47A-3B648034E760}" srcOrd="0" destOrd="0" presId="urn:microsoft.com/office/officeart/2018/2/layout/IconVerticalSolidList"/>
    <dgm:cxn modelId="{09BD847D-FBC4-464C-BB59-1516B86E8794}" type="presParOf" srcId="{CF5FCBDD-8CA7-4072-BA79-F0AC3BB8524A}" destId="{3837BE76-4F99-49D7-BBF3-43A6173C7231}" srcOrd="1" destOrd="0" presId="urn:microsoft.com/office/officeart/2018/2/layout/IconVerticalSolidList"/>
    <dgm:cxn modelId="{6CA6C2F8-8722-465F-A19E-6FBC8321D9D6}" type="presParOf" srcId="{CF5FCBDD-8CA7-4072-BA79-F0AC3BB8524A}" destId="{2FCF827B-4CC0-40DD-9B38-78F2AA9A5634}" srcOrd="2" destOrd="0" presId="urn:microsoft.com/office/officeart/2018/2/layout/IconVerticalSolidList"/>
    <dgm:cxn modelId="{719DE1A0-68EE-4F03-9297-CA3053168999}" type="presParOf" srcId="{CF5FCBDD-8CA7-4072-BA79-F0AC3BB8524A}" destId="{02D49FC4-2AC2-4C3A-A3F9-2244995AF5BC}" srcOrd="3" destOrd="0" presId="urn:microsoft.com/office/officeart/2018/2/layout/IconVerticalSolidList"/>
    <dgm:cxn modelId="{43A59C1F-32B3-4180-A886-FD71E09A2BCE}" type="presParOf" srcId="{93EB634F-4775-469C-AB80-9AA327C994A7}" destId="{5580A879-B929-4C21-B4EC-2A2211724DB6}" srcOrd="7" destOrd="0" presId="urn:microsoft.com/office/officeart/2018/2/layout/IconVerticalSolidList"/>
    <dgm:cxn modelId="{652C5293-9535-456F-91AA-5261117E3505}" type="presParOf" srcId="{93EB634F-4775-469C-AB80-9AA327C994A7}" destId="{92A5C571-44AB-4F83-979E-E34613A84BC9}" srcOrd="8" destOrd="0" presId="urn:microsoft.com/office/officeart/2018/2/layout/IconVerticalSolidList"/>
    <dgm:cxn modelId="{41A679F7-B72C-44FD-A9F1-ACB301319136}" type="presParOf" srcId="{92A5C571-44AB-4F83-979E-E34613A84BC9}" destId="{7479167F-6F2F-4CC6-B702-9177558DE5E9}" srcOrd="0" destOrd="0" presId="urn:microsoft.com/office/officeart/2018/2/layout/IconVerticalSolidList"/>
    <dgm:cxn modelId="{FD416340-09EB-4193-BC34-02747645A445}" type="presParOf" srcId="{92A5C571-44AB-4F83-979E-E34613A84BC9}" destId="{249027BF-F6A5-49B8-B21B-79F8C7159A66}" srcOrd="1" destOrd="0" presId="urn:microsoft.com/office/officeart/2018/2/layout/IconVerticalSolidList"/>
    <dgm:cxn modelId="{13DF107C-43D4-4D4B-8629-1E0B817367C3}" type="presParOf" srcId="{92A5C571-44AB-4F83-979E-E34613A84BC9}" destId="{1C5F085E-9D28-47F1-85CA-F940F88C6506}" srcOrd="2" destOrd="0" presId="urn:microsoft.com/office/officeart/2018/2/layout/IconVerticalSolidList"/>
    <dgm:cxn modelId="{F05899D1-6547-4672-A352-AC7CCACEF249}" type="presParOf" srcId="{92A5C571-44AB-4F83-979E-E34613A84BC9}" destId="{FB566C08-7B39-4B18-B1FC-1AF73F5E031E}" srcOrd="3" destOrd="0" presId="urn:microsoft.com/office/officeart/2018/2/layout/IconVerticalSoli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64C8B9F-E9CC-4FE3-9B5D-5CB93A67D31F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F400DD6-5427-434B-8C09-60A383F74BFC}">
      <dgm:prSet/>
      <dgm:spPr>
        <a:solidFill>
          <a:schemeClr val="accent1"/>
        </a:solidFill>
      </dgm:spPr>
      <dgm:t>
        <a:bodyPr/>
        <a:lstStyle/>
        <a:p>
          <a:r>
            <a:rPr lang="en-SG" dirty="0"/>
            <a:t>Limited data further</a:t>
          </a:r>
          <a:endParaRPr lang="en-US" dirty="0"/>
        </a:p>
      </dgm:t>
    </dgm:pt>
    <dgm:pt modelId="{DD241CB1-88E7-4DFA-82BC-34533C523288}" type="parTrans" cxnId="{9A2F9B37-DB23-4A14-8615-C4C4D968F424}">
      <dgm:prSet/>
      <dgm:spPr/>
      <dgm:t>
        <a:bodyPr/>
        <a:lstStyle/>
        <a:p>
          <a:endParaRPr lang="en-US"/>
        </a:p>
      </dgm:t>
    </dgm:pt>
    <dgm:pt modelId="{03163B34-2625-48F7-9AA6-3ACA47C001A2}" type="sibTrans" cxnId="{9A2F9B37-DB23-4A14-8615-C4C4D968F424}">
      <dgm:prSet/>
      <dgm:spPr/>
      <dgm:t>
        <a:bodyPr/>
        <a:lstStyle/>
        <a:p>
          <a:endParaRPr lang="en-US"/>
        </a:p>
      </dgm:t>
    </dgm:pt>
    <dgm:pt modelId="{676C4565-0071-4E76-8507-54CEA7586372}">
      <dgm:prSet/>
      <dgm:spPr>
        <a:ln>
          <a:solidFill>
            <a:schemeClr val="accent1"/>
          </a:solidFill>
        </a:ln>
      </dgm:spPr>
      <dgm:t>
        <a:bodyPr/>
        <a:lstStyle/>
        <a:p>
          <a:r>
            <a:rPr lang="en-SG"/>
            <a:t>Dropped shows that have not finished airing</a:t>
          </a:r>
          <a:endParaRPr lang="en-US"/>
        </a:p>
      </dgm:t>
    </dgm:pt>
    <dgm:pt modelId="{05F95434-470F-4C9A-949F-6EE257FD343A}" type="parTrans" cxnId="{5FB6971B-873C-4D05-A19C-B68EB5C01538}">
      <dgm:prSet/>
      <dgm:spPr/>
      <dgm:t>
        <a:bodyPr/>
        <a:lstStyle/>
        <a:p>
          <a:endParaRPr lang="en-US"/>
        </a:p>
      </dgm:t>
    </dgm:pt>
    <dgm:pt modelId="{9D0054E9-5BB2-4BB5-9177-E514CFE44DA4}" type="sibTrans" cxnId="{5FB6971B-873C-4D05-A19C-B68EB5C01538}">
      <dgm:prSet/>
      <dgm:spPr/>
      <dgm:t>
        <a:bodyPr/>
        <a:lstStyle/>
        <a:p>
          <a:endParaRPr lang="en-US"/>
        </a:p>
      </dgm:t>
    </dgm:pt>
    <dgm:pt modelId="{3885FEF7-7BCD-4E39-B9CD-737DBB0EA37B}">
      <dgm:prSet/>
      <dgm:spPr>
        <a:ln>
          <a:solidFill>
            <a:schemeClr val="accent1"/>
          </a:solidFill>
        </a:ln>
      </dgm:spPr>
      <dgm:t>
        <a:bodyPr/>
        <a:lstStyle/>
        <a:p>
          <a:r>
            <a:rPr lang="en-SG"/>
            <a:t>Dropped shows with no start date</a:t>
          </a:r>
          <a:endParaRPr lang="en-US"/>
        </a:p>
      </dgm:t>
    </dgm:pt>
    <dgm:pt modelId="{DD540E6F-062D-4924-A86E-DF24787AA6A8}" type="parTrans" cxnId="{0684E4DF-1717-4245-96D4-B6A675178CFA}">
      <dgm:prSet/>
      <dgm:spPr/>
      <dgm:t>
        <a:bodyPr/>
        <a:lstStyle/>
        <a:p>
          <a:endParaRPr lang="en-US"/>
        </a:p>
      </dgm:t>
    </dgm:pt>
    <dgm:pt modelId="{B47D8009-80BA-4979-9D1B-8BF65BCDF5E9}" type="sibTrans" cxnId="{0684E4DF-1717-4245-96D4-B6A675178CFA}">
      <dgm:prSet/>
      <dgm:spPr/>
      <dgm:t>
        <a:bodyPr/>
        <a:lstStyle/>
        <a:p>
          <a:endParaRPr lang="en-US"/>
        </a:p>
      </dgm:t>
    </dgm:pt>
    <dgm:pt modelId="{D2383107-8F5F-47B0-9003-B297C5CAEB67}">
      <dgm:prSet/>
      <dgm:spPr>
        <a:solidFill>
          <a:schemeClr val="accent1"/>
        </a:solidFill>
      </dgm:spPr>
      <dgm:t>
        <a:bodyPr/>
        <a:lstStyle/>
        <a:p>
          <a:r>
            <a:rPr lang="en-SG" dirty="0"/>
            <a:t>Cleaned </a:t>
          </a:r>
          <a:r>
            <a:rPr lang="en-SG" dirty="0" err="1"/>
            <a:t>NaN</a:t>
          </a:r>
          <a:r>
            <a:rPr lang="en-SG" dirty="0"/>
            <a:t> data</a:t>
          </a:r>
          <a:endParaRPr lang="en-US" dirty="0"/>
        </a:p>
      </dgm:t>
    </dgm:pt>
    <dgm:pt modelId="{FE0ECC7D-B30D-4963-8200-3E3DAE700107}" type="parTrans" cxnId="{1814A0F1-8A1F-4A89-B25E-C1C0C5E1FE27}">
      <dgm:prSet/>
      <dgm:spPr/>
      <dgm:t>
        <a:bodyPr/>
        <a:lstStyle/>
        <a:p>
          <a:endParaRPr lang="en-US"/>
        </a:p>
      </dgm:t>
    </dgm:pt>
    <dgm:pt modelId="{8EF0954D-1153-4C60-A8BE-CA13AC699FF8}" type="sibTrans" cxnId="{1814A0F1-8A1F-4A89-B25E-C1C0C5E1FE27}">
      <dgm:prSet/>
      <dgm:spPr/>
      <dgm:t>
        <a:bodyPr/>
        <a:lstStyle/>
        <a:p>
          <a:endParaRPr lang="en-US"/>
        </a:p>
      </dgm:t>
    </dgm:pt>
    <dgm:pt modelId="{D2B9CEAB-DE67-4D4C-A924-D9B2367AA4BE}">
      <dgm:prSet/>
      <dgm:spPr>
        <a:ln>
          <a:solidFill>
            <a:schemeClr val="accent1"/>
          </a:solidFill>
        </a:ln>
      </dgm:spPr>
      <dgm:t>
        <a:bodyPr/>
        <a:lstStyle/>
        <a:p>
          <a:r>
            <a:rPr lang="en-SG"/>
            <a:t>Movies with NaN episodes </a:t>
          </a:r>
          <a:r>
            <a:rPr lang="en-SG">
              <a:sym typeface="Wingdings" panose="05000000000000000000" pitchFamily="2" charset="2"/>
            </a:rPr>
            <a:t></a:t>
          </a:r>
          <a:r>
            <a:rPr lang="en-SG"/>
            <a:t> 1 episode</a:t>
          </a:r>
          <a:endParaRPr lang="en-US"/>
        </a:p>
      </dgm:t>
    </dgm:pt>
    <dgm:pt modelId="{242CB37A-B299-499A-B79E-364EA6B2488B}" type="parTrans" cxnId="{20A4A85B-42B1-4D58-9DBA-160EFEC889F3}">
      <dgm:prSet/>
      <dgm:spPr/>
      <dgm:t>
        <a:bodyPr/>
        <a:lstStyle/>
        <a:p>
          <a:endParaRPr lang="en-US"/>
        </a:p>
      </dgm:t>
    </dgm:pt>
    <dgm:pt modelId="{5306A712-A557-443F-AA4D-9C9968CDA78D}" type="sibTrans" cxnId="{20A4A85B-42B1-4D58-9DBA-160EFEC889F3}">
      <dgm:prSet/>
      <dgm:spPr/>
      <dgm:t>
        <a:bodyPr/>
        <a:lstStyle/>
        <a:p>
          <a:endParaRPr lang="en-US"/>
        </a:p>
      </dgm:t>
    </dgm:pt>
    <dgm:pt modelId="{6A3DAEAD-FF12-4E0C-AD1E-D20D605297CC}">
      <dgm:prSet/>
      <dgm:spPr>
        <a:ln>
          <a:solidFill>
            <a:schemeClr val="accent1"/>
          </a:solidFill>
        </a:ln>
      </dgm:spPr>
      <dgm:t>
        <a:bodyPr/>
        <a:lstStyle/>
        <a:p>
          <a:r>
            <a:rPr lang="en-SG" i="1"/>
            <a:t>150 shows currently airing or not yet aired</a:t>
          </a:r>
          <a:endParaRPr lang="en-US" i="1"/>
        </a:p>
      </dgm:t>
    </dgm:pt>
    <dgm:pt modelId="{880BC8D8-7664-425E-AEA9-BB79A4E75555}" type="parTrans" cxnId="{965A486E-6C49-41C4-A852-65D396E579CD}">
      <dgm:prSet/>
      <dgm:spPr/>
      <dgm:t>
        <a:bodyPr/>
        <a:lstStyle/>
        <a:p>
          <a:endParaRPr lang="en-SG"/>
        </a:p>
      </dgm:t>
    </dgm:pt>
    <dgm:pt modelId="{04147BC0-9086-43E0-84B6-83874395B888}" type="sibTrans" cxnId="{965A486E-6C49-41C4-A852-65D396E579CD}">
      <dgm:prSet/>
      <dgm:spPr/>
      <dgm:t>
        <a:bodyPr/>
        <a:lstStyle/>
        <a:p>
          <a:endParaRPr lang="en-SG"/>
        </a:p>
      </dgm:t>
    </dgm:pt>
    <dgm:pt modelId="{95058E44-63B7-4174-ACA7-0B4CEAB05129}">
      <dgm:prSet/>
      <dgm:spPr>
        <a:ln>
          <a:solidFill>
            <a:schemeClr val="accent1"/>
          </a:solidFill>
        </a:ln>
      </dgm:spPr>
      <dgm:t>
        <a:bodyPr/>
        <a:lstStyle/>
        <a:p>
          <a:r>
            <a:rPr lang="en-SG" i="1"/>
            <a:t>7 shows</a:t>
          </a:r>
          <a:endParaRPr lang="en-US" i="1"/>
        </a:p>
      </dgm:t>
    </dgm:pt>
    <dgm:pt modelId="{32F42FBD-4088-40DC-B677-5703359C63E1}" type="parTrans" cxnId="{696D548F-B37E-4CB6-8B81-E2066E11BDF6}">
      <dgm:prSet/>
      <dgm:spPr/>
      <dgm:t>
        <a:bodyPr/>
        <a:lstStyle/>
        <a:p>
          <a:endParaRPr lang="en-SG"/>
        </a:p>
      </dgm:t>
    </dgm:pt>
    <dgm:pt modelId="{D646C2A2-7596-43B3-AC24-93673F8C36FC}" type="sibTrans" cxnId="{696D548F-B37E-4CB6-8B81-E2066E11BDF6}">
      <dgm:prSet/>
      <dgm:spPr/>
      <dgm:t>
        <a:bodyPr/>
        <a:lstStyle/>
        <a:p>
          <a:endParaRPr lang="en-SG"/>
        </a:p>
      </dgm:t>
    </dgm:pt>
    <dgm:pt modelId="{400BC5A4-2EEC-4AC1-A99D-545172044A75}" type="pres">
      <dgm:prSet presAssocID="{164C8B9F-E9CC-4FE3-9B5D-5CB93A67D31F}" presName="linear" presStyleCnt="0">
        <dgm:presLayoutVars>
          <dgm:dir/>
          <dgm:animLvl val="lvl"/>
          <dgm:resizeHandles val="exact"/>
        </dgm:presLayoutVars>
      </dgm:prSet>
      <dgm:spPr/>
    </dgm:pt>
    <dgm:pt modelId="{6C9103C0-F8E8-466A-AC7D-E70FA29A9420}" type="pres">
      <dgm:prSet presAssocID="{DF400DD6-5427-434B-8C09-60A383F74BFC}" presName="parentLin" presStyleCnt="0"/>
      <dgm:spPr/>
    </dgm:pt>
    <dgm:pt modelId="{77C9A20F-5477-4EAD-8FC5-4CA73A64B27E}" type="pres">
      <dgm:prSet presAssocID="{DF400DD6-5427-434B-8C09-60A383F74BFC}" presName="parentLeftMargin" presStyleLbl="node1" presStyleIdx="0" presStyleCnt="2"/>
      <dgm:spPr/>
    </dgm:pt>
    <dgm:pt modelId="{D800E384-8D98-4D1D-9D92-6074AD266F54}" type="pres">
      <dgm:prSet presAssocID="{DF400DD6-5427-434B-8C09-60A383F74BF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A91A1CB-EA7C-4CA2-8D53-12E070ED7FFC}" type="pres">
      <dgm:prSet presAssocID="{DF400DD6-5427-434B-8C09-60A383F74BFC}" presName="negativeSpace" presStyleCnt="0"/>
      <dgm:spPr/>
    </dgm:pt>
    <dgm:pt modelId="{21B342AC-BBBF-4225-AAC8-275577AD02E7}" type="pres">
      <dgm:prSet presAssocID="{DF400DD6-5427-434B-8C09-60A383F74BFC}" presName="childText" presStyleLbl="conFgAcc1" presStyleIdx="0" presStyleCnt="2">
        <dgm:presLayoutVars>
          <dgm:bulletEnabled val="1"/>
        </dgm:presLayoutVars>
      </dgm:prSet>
      <dgm:spPr/>
    </dgm:pt>
    <dgm:pt modelId="{2F1A9EFB-559F-4615-8DCE-5F91A31BD4F6}" type="pres">
      <dgm:prSet presAssocID="{03163B34-2625-48F7-9AA6-3ACA47C001A2}" presName="spaceBetweenRectangles" presStyleCnt="0"/>
      <dgm:spPr/>
    </dgm:pt>
    <dgm:pt modelId="{07556930-4005-4D48-82D4-BBC57ABB987A}" type="pres">
      <dgm:prSet presAssocID="{D2383107-8F5F-47B0-9003-B297C5CAEB67}" presName="parentLin" presStyleCnt="0"/>
      <dgm:spPr/>
    </dgm:pt>
    <dgm:pt modelId="{5E2CB47A-B016-4F06-B920-8E5F1C38D02C}" type="pres">
      <dgm:prSet presAssocID="{D2383107-8F5F-47B0-9003-B297C5CAEB67}" presName="parentLeftMargin" presStyleLbl="node1" presStyleIdx="0" presStyleCnt="2"/>
      <dgm:spPr/>
    </dgm:pt>
    <dgm:pt modelId="{61290B73-51B1-4841-9DF0-8A4CAB6B4831}" type="pres">
      <dgm:prSet presAssocID="{D2383107-8F5F-47B0-9003-B297C5CAEB6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E3DA45A-B96E-4F8E-8220-CA6939B3E126}" type="pres">
      <dgm:prSet presAssocID="{D2383107-8F5F-47B0-9003-B297C5CAEB67}" presName="negativeSpace" presStyleCnt="0"/>
      <dgm:spPr/>
    </dgm:pt>
    <dgm:pt modelId="{6FE82523-288A-4695-88EC-B401AF2E9598}" type="pres">
      <dgm:prSet presAssocID="{D2383107-8F5F-47B0-9003-B297C5CAEB6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5FB6971B-873C-4D05-A19C-B68EB5C01538}" srcId="{DF400DD6-5427-434B-8C09-60A383F74BFC}" destId="{676C4565-0071-4E76-8507-54CEA7586372}" srcOrd="0" destOrd="0" parTransId="{05F95434-470F-4C9A-949F-6EE257FD343A}" sibTransId="{9D0054E9-5BB2-4BB5-9177-E514CFE44DA4}"/>
    <dgm:cxn modelId="{695C4926-9B37-48ED-BDEC-C2CE3FE6D965}" type="presOf" srcId="{676C4565-0071-4E76-8507-54CEA7586372}" destId="{21B342AC-BBBF-4225-AAC8-275577AD02E7}" srcOrd="0" destOrd="0" presId="urn:microsoft.com/office/officeart/2005/8/layout/list1"/>
    <dgm:cxn modelId="{9A2F9B37-DB23-4A14-8615-C4C4D968F424}" srcId="{164C8B9F-E9CC-4FE3-9B5D-5CB93A67D31F}" destId="{DF400DD6-5427-434B-8C09-60A383F74BFC}" srcOrd="0" destOrd="0" parTransId="{DD241CB1-88E7-4DFA-82BC-34533C523288}" sibTransId="{03163B34-2625-48F7-9AA6-3ACA47C001A2}"/>
    <dgm:cxn modelId="{20A4A85B-42B1-4D58-9DBA-160EFEC889F3}" srcId="{D2383107-8F5F-47B0-9003-B297C5CAEB67}" destId="{D2B9CEAB-DE67-4D4C-A924-D9B2367AA4BE}" srcOrd="0" destOrd="0" parTransId="{242CB37A-B299-499A-B79E-364EA6B2488B}" sibTransId="{5306A712-A557-443F-AA4D-9C9968CDA78D}"/>
    <dgm:cxn modelId="{AAFDA564-A586-4F85-AB95-FC7E289E71B2}" type="presOf" srcId="{3885FEF7-7BCD-4E39-B9CD-737DBB0EA37B}" destId="{21B342AC-BBBF-4225-AAC8-275577AD02E7}" srcOrd="0" destOrd="2" presId="urn:microsoft.com/office/officeart/2005/8/layout/list1"/>
    <dgm:cxn modelId="{A4EA7E4B-7DAE-4F71-B4DB-78526E60A9D5}" type="presOf" srcId="{DF400DD6-5427-434B-8C09-60A383F74BFC}" destId="{77C9A20F-5477-4EAD-8FC5-4CA73A64B27E}" srcOrd="0" destOrd="0" presId="urn:microsoft.com/office/officeart/2005/8/layout/list1"/>
    <dgm:cxn modelId="{965A486E-6C49-41C4-A852-65D396E579CD}" srcId="{676C4565-0071-4E76-8507-54CEA7586372}" destId="{6A3DAEAD-FF12-4E0C-AD1E-D20D605297CC}" srcOrd="0" destOrd="0" parTransId="{880BC8D8-7664-425E-AEA9-BB79A4E75555}" sibTransId="{04147BC0-9086-43E0-84B6-83874395B888}"/>
    <dgm:cxn modelId="{D2BF2575-BA6B-4FC5-A03C-0142ECE52DBA}" type="presOf" srcId="{6A3DAEAD-FF12-4E0C-AD1E-D20D605297CC}" destId="{21B342AC-BBBF-4225-AAC8-275577AD02E7}" srcOrd="0" destOrd="1" presId="urn:microsoft.com/office/officeart/2005/8/layout/list1"/>
    <dgm:cxn modelId="{10BF118F-AD5D-4B03-A5F7-97698AEC3C17}" type="presOf" srcId="{95058E44-63B7-4174-ACA7-0B4CEAB05129}" destId="{21B342AC-BBBF-4225-AAC8-275577AD02E7}" srcOrd="0" destOrd="3" presId="urn:microsoft.com/office/officeart/2005/8/layout/list1"/>
    <dgm:cxn modelId="{696D548F-B37E-4CB6-8B81-E2066E11BDF6}" srcId="{3885FEF7-7BCD-4E39-B9CD-737DBB0EA37B}" destId="{95058E44-63B7-4174-ACA7-0B4CEAB05129}" srcOrd="0" destOrd="0" parTransId="{32F42FBD-4088-40DC-B677-5703359C63E1}" sibTransId="{D646C2A2-7596-43B3-AC24-93673F8C36FC}"/>
    <dgm:cxn modelId="{494363A2-F956-436D-8AB4-10877F101155}" type="presOf" srcId="{DF400DD6-5427-434B-8C09-60A383F74BFC}" destId="{D800E384-8D98-4D1D-9D92-6074AD266F54}" srcOrd="1" destOrd="0" presId="urn:microsoft.com/office/officeart/2005/8/layout/list1"/>
    <dgm:cxn modelId="{973EA9AE-E2AD-431A-9E96-E57FD34A39EE}" type="presOf" srcId="{164C8B9F-E9CC-4FE3-9B5D-5CB93A67D31F}" destId="{400BC5A4-2EEC-4AC1-A99D-545172044A75}" srcOrd="0" destOrd="0" presId="urn:microsoft.com/office/officeart/2005/8/layout/list1"/>
    <dgm:cxn modelId="{E17193BB-3B1D-4507-9C62-AFA2FEBFB5EF}" type="presOf" srcId="{D2383107-8F5F-47B0-9003-B297C5CAEB67}" destId="{61290B73-51B1-4841-9DF0-8A4CAB6B4831}" srcOrd="1" destOrd="0" presId="urn:microsoft.com/office/officeart/2005/8/layout/list1"/>
    <dgm:cxn modelId="{898CECDE-C3CC-4882-8A7F-D33053A7B36A}" type="presOf" srcId="{D2383107-8F5F-47B0-9003-B297C5CAEB67}" destId="{5E2CB47A-B016-4F06-B920-8E5F1C38D02C}" srcOrd="0" destOrd="0" presId="urn:microsoft.com/office/officeart/2005/8/layout/list1"/>
    <dgm:cxn modelId="{0684E4DF-1717-4245-96D4-B6A675178CFA}" srcId="{DF400DD6-5427-434B-8C09-60A383F74BFC}" destId="{3885FEF7-7BCD-4E39-B9CD-737DBB0EA37B}" srcOrd="1" destOrd="0" parTransId="{DD540E6F-062D-4924-A86E-DF24787AA6A8}" sibTransId="{B47D8009-80BA-4979-9D1B-8BF65BCDF5E9}"/>
    <dgm:cxn modelId="{1814A0F1-8A1F-4A89-B25E-C1C0C5E1FE27}" srcId="{164C8B9F-E9CC-4FE3-9B5D-5CB93A67D31F}" destId="{D2383107-8F5F-47B0-9003-B297C5CAEB67}" srcOrd="1" destOrd="0" parTransId="{FE0ECC7D-B30D-4963-8200-3E3DAE700107}" sibTransId="{8EF0954D-1153-4C60-A8BE-CA13AC699FF8}"/>
    <dgm:cxn modelId="{0A007BF6-0AE5-416A-BB99-E2A4C287A156}" type="presOf" srcId="{D2B9CEAB-DE67-4D4C-A924-D9B2367AA4BE}" destId="{6FE82523-288A-4695-88EC-B401AF2E9598}" srcOrd="0" destOrd="0" presId="urn:microsoft.com/office/officeart/2005/8/layout/list1"/>
    <dgm:cxn modelId="{A64805E9-AB91-4E05-BAB6-88FCF03C112C}" type="presParOf" srcId="{400BC5A4-2EEC-4AC1-A99D-545172044A75}" destId="{6C9103C0-F8E8-466A-AC7D-E70FA29A9420}" srcOrd="0" destOrd="0" presId="urn:microsoft.com/office/officeart/2005/8/layout/list1"/>
    <dgm:cxn modelId="{7016868B-973D-4B07-8F5D-7CD08D1B1EBD}" type="presParOf" srcId="{6C9103C0-F8E8-466A-AC7D-E70FA29A9420}" destId="{77C9A20F-5477-4EAD-8FC5-4CA73A64B27E}" srcOrd="0" destOrd="0" presId="urn:microsoft.com/office/officeart/2005/8/layout/list1"/>
    <dgm:cxn modelId="{E675429F-9023-42AD-B642-E8B4BC09ECBA}" type="presParOf" srcId="{6C9103C0-F8E8-466A-AC7D-E70FA29A9420}" destId="{D800E384-8D98-4D1D-9D92-6074AD266F54}" srcOrd="1" destOrd="0" presId="urn:microsoft.com/office/officeart/2005/8/layout/list1"/>
    <dgm:cxn modelId="{7A1CD805-C2C4-471A-8EFE-F4FA40B059ED}" type="presParOf" srcId="{400BC5A4-2EEC-4AC1-A99D-545172044A75}" destId="{AA91A1CB-EA7C-4CA2-8D53-12E070ED7FFC}" srcOrd="1" destOrd="0" presId="urn:microsoft.com/office/officeart/2005/8/layout/list1"/>
    <dgm:cxn modelId="{A042F08B-324B-47D2-8505-1FE92BFF9268}" type="presParOf" srcId="{400BC5A4-2EEC-4AC1-A99D-545172044A75}" destId="{21B342AC-BBBF-4225-AAC8-275577AD02E7}" srcOrd="2" destOrd="0" presId="urn:microsoft.com/office/officeart/2005/8/layout/list1"/>
    <dgm:cxn modelId="{E1B5A6AD-FC89-4F23-8219-34948BD6BEC1}" type="presParOf" srcId="{400BC5A4-2EEC-4AC1-A99D-545172044A75}" destId="{2F1A9EFB-559F-4615-8DCE-5F91A31BD4F6}" srcOrd="3" destOrd="0" presId="urn:microsoft.com/office/officeart/2005/8/layout/list1"/>
    <dgm:cxn modelId="{1B95217E-0316-4C4F-9161-A4819DC54411}" type="presParOf" srcId="{400BC5A4-2EEC-4AC1-A99D-545172044A75}" destId="{07556930-4005-4D48-82D4-BBC57ABB987A}" srcOrd="4" destOrd="0" presId="urn:microsoft.com/office/officeart/2005/8/layout/list1"/>
    <dgm:cxn modelId="{EED4D88B-5DE4-42C3-9E3A-ECA96A9F3CE3}" type="presParOf" srcId="{07556930-4005-4D48-82D4-BBC57ABB987A}" destId="{5E2CB47A-B016-4F06-B920-8E5F1C38D02C}" srcOrd="0" destOrd="0" presId="urn:microsoft.com/office/officeart/2005/8/layout/list1"/>
    <dgm:cxn modelId="{A32C4EEF-D101-481F-94DE-B753E8FA3C02}" type="presParOf" srcId="{07556930-4005-4D48-82D4-BBC57ABB987A}" destId="{61290B73-51B1-4841-9DF0-8A4CAB6B4831}" srcOrd="1" destOrd="0" presId="urn:microsoft.com/office/officeart/2005/8/layout/list1"/>
    <dgm:cxn modelId="{7B5EAC5A-9215-4232-802C-46E89CE31B77}" type="presParOf" srcId="{400BC5A4-2EEC-4AC1-A99D-545172044A75}" destId="{2E3DA45A-B96E-4F8E-8220-CA6939B3E126}" srcOrd="5" destOrd="0" presId="urn:microsoft.com/office/officeart/2005/8/layout/list1"/>
    <dgm:cxn modelId="{C71E99E2-64D0-40A5-B7E9-7F0C98EF8527}" type="presParOf" srcId="{400BC5A4-2EEC-4AC1-A99D-545172044A75}" destId="{6FE82523-288A-4695-88EC-B401AF2E959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55F32DC-4E51-4329-BAAB-D09A9655964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6809C4E-0F21-46DC-B7E0-AF3269878C8F}">
      <dgm:prSet/>
      <dgm:spPr/>
      <dgm:t>
        <a:bodyPr/>
        <a:lstStyle/>
        <a:p>
          <a:r>
            <a:rPr lang="en-SG"/>
            <a:t>Genres </a:t>
          </a:r>
          <a:r>
            <a:rPr lang="en-SG">
              <a:sym typeface="Wingdings" panose="05000000000000000000" pitchFamily="2" charset="2"/>
            </a:rPr>
            <a:t></a:t>
          </a:r>
          <a:r>
            <a:rPr lang="en-SG"/>
            <a:t> dummy variables</a:t>
          </a:r>
          <a:endParaRPr lang="en-US"/>
        </a:p>
      </dgm:t>
    </dgm:pt>
    <dgm:pt modelId="{497F61DA-AE1A-421D-9CFA-EB8C60637FC1}" type="parTrans" cxnId="{F33174DB-3B49-4D9F-A6E1-34AC260D99A1}">
      <dgm:prSet/>
      <dgm:spPr/>
      <dgm:t>
        <a:bodyPr/>
        <a:lstStyle/>
        <a:p>
          <a:endParaRPr lang="en-US"/>
        </a:p>
      </dgm:t>
    </dgm:pt>
    <dgm:pt modelId="{657026F0-B46D-4C79-9F5F-239374EFB1F8}" type="sibTrans" cxnId="{F33174DB-3B49-4D9F-A6E1-34AC260D99A1}">
      <dgm:prSet/>
      <dgm:spPr/>
      <dgm:t>
        <a:bodyPr/>
        <a:lstStyle/>
        <a:p>
          <a:endParaRPr lang="en-US"/>
        </a:p>
      </dgm:t>
    </dgm:pt>
    <dgm:pt modelId="{5D0524B4-2F38-4018-AF40-51F345BC2AA9}">
      <dgm:prSet/>
      <dgm:spPr/>
      <dgm:t>
        <a:bodyPr/>
        <a:lstStyle/>
        <a:p>
          <a:r>
            <a:rPr lang="en-SG"/>
            <a:t>Consolidated into 10 total including ‘Other’</a:t>
          </a:r>
          <a:endParaRPr lang="en-US"/>
        </a:p>
      </dgm:t>
    </dgm:pt>
    <dgm:pt modelId="{522F2925-B1A1-4083-9091-0E17357DD6E6}" type="parTrans" cxnId="{5204EAAA-F4DB-4BF9-8A58-A7D5EA01B88E}">
      <dgm:prSet/>
      <dgm:spPr/>
      <dgm:t>
        <a:bodyPr/>
        <a:lstStyle/>
        <a:p>
          <a:endParaRPr lang="en-US"/>
        </a:p>
      </dgm:t>
    </dgm:pt>
    <dgm:pt modelId="{BC987608-6E23-4F3F-B15D-C2513D4D041E}" type="sibTrans" cxnId="{5204EAAA-F4DB-4BF9-8A58-A7D5EA01B88E}">
      <dgm:prSet/>
      <dgm:spPr/>
      <dgm:t>
        <a:bodyPr/>
        <a:lstStyle/>
        <a:p>
          <a:endParaRPr lang="en-US"/>
        </a:p>
      </dgm:t>
    </dgm:pt>
    <dgm:pt modelId="{A0F8B0D8-5286-4EB0-9D15-4E219D15D63C}">
      <dgm:prSet/>
      <dgm:spPr/>
      <dgm:t>
        <a:bodyPr/>
        <a:lstStyle/>
        <a:p>
          <a:r>
            <a:rPr lang="en-SG"/>
            <a:t>Type </a:t>
          </a:r>
          <a:r>
            <a:rPr lang="en-SG">
              <a:sym typeface="Wingdings" panose="05000000000000000000" pitchFamily="2" charset="2"/>
            </a:rPr>
            <a:t></a:t>
          </a:r>
          <a:r>
            <a:rPr lang="en-SG"/>
            <a:t> dummy variables</a:t>
          </a:r>
          <a:endParaRPr lang="en-US"/>
        </a:p>
      </dgm:t>
    </dgm:pt>
    <dgm:pt modelId="{6AFFC67E-36A0-46B9-B480-1FA1C60FE1D5}" type="parTrans" cxnId="{BE3C6B3E-A863-443E-B531-D9C0C5B934DA}">
      <dgm:prSet/>
      <dgm:spPr/>
      <dgm:t>
        <a:bodyPr/>
        <a:lstStyle/>
        <a:p>
          <a:endParaRPr lang="en-US"/>
        </a:p>
      </dgm:t>
    </dgm:pt>
    <dgm:pt modelId="{2AA5D7F6-9E13-495D-BA56-C7B9D8E16D9B}" type="sibTrans" cxnId="{BE3C6B3E-A863-443E-B531-D9C0C5B934DA}">
      <dgm:prSet/>
      <dgm:spPr/>
      <dgm:t>
        <a:bodyPr/>
        <a:lstStyle/>
        <a:p>
          <a:endParaRPr lang="en-US"/>
        </a:p>
      </dgm:t>
    </dgm:pt>
    <dgm:pt modelId="{1A73B6CD-01C8-411A-9ABD-D912FEA90522}">
      <dgm:prSet/>
      <dgm:spPr/>
      <dgm:t>
        <a:bodyPr/>
        <a:lstStyle/>
        <a:p>
          <a:r>
            <a:rPr lang="en-SG"/>
            <a:t>7 total including ‘Other’</a:t>
          </a:r>
          <a:endParaRPr lang="en-US"/>
        </a:p>
      </dgm:t>
    </dgm:pt>
    <dgm:pt modelId="{7FFF2463-6016-4AE6-9305-FD208C0E8A79}" type="parTrans" cxnId="{1AB85974-FF7A-4369-8F2F-E22162F30B50}">
      <dgm:prSet/>
      <dgm:spPr/>
      <dgm:t>
        <a:bodyPr/>
        <a:lstStyle/>
        <a:p>
          <a:endParaRPr lang="en-US"/>
        </a:p>
      </dgm:t>
    </dgm:pt>
    <dgm:pt modelId="{FD2579A2-775F-4B59-8C45-06040210E9EF}" type="sibTrans" cxnId="{1AB85974-FF7A-4369-8F2F-E22162F30B50}">
      <dgm:prSet/>
      <dgm:spPr/>
      <dgm:t>
        <a:bodyPr/>
        <a:lstStyle/>
        <a:p>
          <a:endParaRPr lang="en-US"/>
        </a:p>
      </dgm:t>
    </dgm:pt>
    <dgm:pt modelId="{E0CD4DEA-438D-449A-9752-8B21F1F4973A}">
      <dgm:prSet/>
      <dgm:spPr/>
      <dgm:t>
        <a:bodyPr/>
        <a:lstStyle/>
        <a:p>
          <a:r>
            <a:rPr lang="en-SG"/>
            <a:t>Rating </a:t>
          </a:r>
          <a:r>
            <a:rPr lang="en-SG">
              <a:sym typeface="Wingdings" panose="05000000000000000000" pitchFamily="2" charset="2"/>
            </a:rPr>
            <a:t></a:t>
          </a:r>
          <a:r>
            <a:rPr lang="en-SG"/>
            <a:t> values based on restrictiveness of rating</a:t>
          </a:r>
          <a:endParaRPr lang="en-US"/>
        </a:p>
      </dgm:t>
    </dgm:pt>
    <dgm:pt modelId="{C028DFB2-DB25-413A-BE8C-3A9FB95FAE79}" type="parTrans" cxnId="{362FD8A8-FE75-4173-BE0E-9DB58C21A493}">
      <dgm:prSet/>
      <dgm:spPr/>
      <dgm:t>
        <a:bodyPr/>
        <a:lstStyle/>
        <a:p>
          <a:endParaRPr lang="en-US"/>
        </a:p>
      </dgm:t>
    </dgm:pt>
    <dgm:pt modelId="{DDE31155-879F-45DE-88ED-3968EC50FD7E}" type="sibTrans" cxnId="{362FD8A8-FE75-4173-BE0E-9DB58C21A493}">
      <dgm:prSet/>
      <dgm:spPr/>
      <dgm:t>
        <a:bodyPr/>
        <a:lstStyle/>
        <a:p>
          <a:endParaRPr lang="en-US"/>
        </a:p>
      </dgm:t>
    </dgm:pt>
    <dgm:pt modelId="{BF7DC85A-51CC-4F0F-BE81-56BCC4B43B23}">
      <dgm:prSet/>
      <dgm:spPr/>
      <dgm:t>
        <a:bodyPr/>
        <a:lstStyle/>
        <a:p>
          <a:r>
            <a:rPr lang="en-SG"/>
            <a:t>0 for G, 5 for Hentai</a:t>
          </a:r>
          <a:endParaRPr lang="en-US"/>
        </a:p>
      </dgm:t>
    </dgm:pt>
    <dgm:pt modelId="{95983004-9452-4A3C-830B-1F6CFA6AF7E9}" type="parTrans" cxnId="{8958E9CA-0F25-4CC4-9FAB-55D40805290C}">
      <dgm:prSet/>
      <dgm:spPr/>
      <dgm:t>
        <a:bodyPr/>
        <a:lstStyle/>
        <a:p>
          <a:endParaRPr lang="en-US"/>
        </a:p>
      </dgm:t>
    </dgm:pt>
    <dgm:pt modelId="{1C30EDA9-FE8B-49D4-ADBB-DA1C2DBDADBD}" type="sibTrans" cxnId="{8958E9CA-0F25-4CC4-9FAB-55D40805290C}">
      <dgm:prSet/>
      <dgm:spPr/>
      <dgm:t>
        <a:bodyPr/>
        <a:lstStyle/>
        <a:p>
          <a:endParaRPr lang="en-US"/>
        </a:p>
      </dgm:t>
    </dgm:pt>
    <dgm:pt modelId="{E2348929-F9C8-405B-A3B0-122643BB881C}">
      <dgm:prSet/>
      <dgm:spPr/>
      <dgm:t>
        <a:bodyPr/>
        <a:lstStyle/>
        <a:p>
          <a:r>
            <a:rPr lang="en-SG"/>
            <a:t>None ratings assigned to PG, the most common rating</a:t>
          </a:r>
          <a:endParaRPr lang="en-US"/>
        </a:p>
      </dgm:t>
    </dgm:pt>
    <dgm:pt modelId="{04C9AB4B-8AD5-4ABA-A8B0-B9D7E9954076}" type="parTrans" cxnId="{FBF9EF22-0CCF-44EF-9C4C-E4D20180F165}">
      <dgm:prSet/>
      <dgm:spPr/>
      <dgm:t>
        <a:bodyPr/>
        <a:lstStyle/>
        <a:p>
          <a:endParaRPr lang="en-US"/>
        </a:p>
      </dgm:t>
    </dgm:pt>
    <dgm:pt modelId="{E8EDCA04-040E-4258-BCA4-28513673579D}" type="sibTrans" cxnId="{FBF9EF22-0CCF-44EF-9C4C-E4D20180F165}">
      <dgm:prSet/>
      <dgm:spPr/>
      <dgm:t>
        <a:bodyPr/>
        <a:lstStyle/>
        <a:p>
          <a:endParaRPr lang="en-US"/>
        </a:p>
      </dgm:t>
    </dgm:pt>
    <dgm:pt modelId="{C58C3E39-265B-4700-A904-7A837778B53F}" type="pres">
      <dgm:prSet presAssocID="{455F32DC-4E51-4329-BAAB-D09A96559648}" presName="linear" presStyleCnt="0">
        <dgm:presLayoutVars>
          <dgm:dir/>
          <dgm:animLvl val="lvl"/>
          <dgm:resizeHandles val="exact"/>
        </dgm:presLayoutVars>
      </dgm:prSet>
      <dgm:spPr/>
    </dgm:pt>
    <dgm:pt modelId="{5B3E8314-86A2-4C7D-B363-A98EE4C2FD78}" type="pres">
      <dgm:prSet presAssocID="{E6809C4E-0F21-46DC-B7E0-AF3269878C8F}" presName="parentLin" presStyleCnt="0"/>
      <dgm:spPr/>
    </dgm:pt>
    <dgm:pt modelId="{5C5C2CEE-ED26-4733-AA55-D2D09747D9D1}" type="pres">
      <dgm:prSet presAssocID="{E6809C4E-0F21-46DC-B7E0-AF3269878C8F}" presName="parentLeftMargin" presStyleLbl="node1" presStyleIdx="0" presStyleCnt="3"/>
      <dgm:spPr/>
    </dgm:pt>
    <dgm:pt modelId="{2C34BCEE-4FD1-4D01-8E3B-D33C9C2582C6}" type="pres">
      <dgm:prSet presAssocID="{E6809C4E-0F21-46DC-B7E0-AF3269878C8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E3674A1-6DB1-4C85-8F60-922265729166}" type="pres">
      <dgm:prSet presAssocID="{E6809C4E-0F21-46DC-B7E0-AF3269878C8F}" presName="negativeSpace" presStyleCnt="0"/>
      <dgm:spPr/>
    </dgm:pt>
    <dgm:pt modelId="{E0910DAC-0F66-4B7B-BBB2-DF7180EFFAFF}" type="pres">
      <dgm:prSet presAssocID="{E6809C4E-0F21-46DC-B7E0-AF3269878C8F}" presName="childText" presStyleLbl="conFgAcc1" presStyleIdx="0" presStyleCnt="3">
        <dgm:presLayoutVars>
          <dgm:bulletEnabled val="1"/>
        </dgm:presLayoutVars>
      </dgm:prSet>
      <dgm:spPr/>
    </dgm:pt>
    <dgm:pt modelId="{1621542E-3027-41A0-832F-31003C9098A5}" type="pres">
      <dgm:prSet presAssocID="{657026F0-B46D-4C79-9F5F-239374EFB1F8}" presName="spaceBetweenRectangles" presStyleCnt="0"/>
      <dgm:spPr/>
    </dgm:pt>
    <dgm:pt modelId="{9FE4F4D2-AD99-4553-956E-4790B0D00A5B}" type="pres">
      <dgm:prSet presAssocID="{A0F8B0D8-5286-4EB0-9D15-4E219D15D63C}" presName="parentLin" presStyleCnt="0"/>
      <dgm:spPr/>
    </dgm:pt>
    <dgm:pt modelId="{5819850A-0016-48D1-AC38-D8BBA26D5723}" type="pres">
      <dgm:prSet presAssocID="{A0F8B0D8-5286-4EB0-9D15-4E219D15D63C}" presName="parentLeftMargin" presStyleLbl="node1" presStyleIdx="0" presStyleCnt="3"/>
      <dgm:spPr/>
    </dgm:pt>
    <dgm:pt modelId="{55E83381-0763-4509-863D-91A3EB41AD4A}" type="pres">
      <dgm:prSet presAssocID="{A0F8B0D8-5286-4EB0-9D15-4E219D15D63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BF98146-B4B5-4C31-8EA1-B0E8693DDB3F}" type="pres">
      <dgm:prSet presAssocID="{A0F8B0D8-5286-4EB0-9D15-4E219D15D63C}" presName="negativeSpace" presStyleCnt="0"/>
      <dgm:spPr/>
    </dgm:pt>
    <dgm:pt modelId="{E4C7E51C-068B-453A-B581-0AE229A7BCED}" type="pres">
      <dgm:prSet presAssocID="{A0F8B0D8-5286-4EB0-9D15-4E219D15D63C}" presName="childText" presStyleLbl="conFgAcc1" presStyleIdx="1" presStyleCnt="3">
        <dgm:presLayoutVars>
          <dgm:bulletEnabled val="1"/>
        </dgm:presLayoutVars>
      </dgm:prSet>
      <dgm:spPr/>
    </dgm:pt>
    <dgm:pt modelId="{1717C286-385E-489B-B87A-59C5DB49483F}" type="pres">
      <dgm:prSet presAssocID="{2AA5D7F6-9E13-495D-BA56-C7B9D8E16D9B}" presName="spaceBetweenRectangles" presStyleCnt="0"/>
      <dgm:spPr/>
    </dgm:pt>
    <dgm:pt modelId="{7AD98AA2-AC15-4727-8F8A-648684DE3392}" type="pres">
      <dgm:prSet presAssocID="{E0CD4DEA-438D-449A-9752-8B21F1F4973A}" presName="parentLin" presStyleCnt="0"/>
      <dgm:spPr/>
    </dgm:pt>
    <dgm:pt modelId="{DE77D977-683F-4B81-92A2-5A74F25F4212}" type="pres">
      <dgm:prSet presAssocID="{E0CD4DEA-438D-449A-9752-8B21F1F4973A}" presName="parentLeftMargin" presStyleLbl="node1" presStyleIdx="1" presStyleCnt="3"/>
      <dgm:spPr/>
    </dgm:pt>
    <dgm:pt modelId="{7BD41CBA-58D4-4040-8A03-8D4B282D23AB}" type="pres">
      <dgm:prSet presAssocID="{E0CD4DEA-438D-449A-9752-8B21F1F4973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3D495F9-A355-457F-8614-27619ECA5367}" type="pres">
      <dgm:prSet presAssocID="{E0CD4DEA-438D-449A-9752-8B21F1F4973A}" presName="negativeSpace" presStyleCnt="0"/>
      <dgm:spPr/>
    </dgm:pt>
    <dgm:pt modelId="{617CA054-D8FB-4BFC-9A1D-E106DF2972CD}" type="pres">
      <dgm:prSet presAssocID="{E0CD4DEA-438D-449A-9752-8B21F1F4973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33ECAF0B-D300-4DE0-ABC4-36078511A101}" type="presOf" srcId="{BF7DC85A-51CC-4F0F-BE81-56BCC4B43B23}" destId="{617CA054-D8FB-4BFC-9A1D-E106DF2972CD}" srcOrd="0" destOrd="0" presId="urn:microsoft.com/office/officeart/2005/8/layout/list1"/>
    <dgm:cxn modelId="{77080920-29F1-4D9A-9B62-479FF29BBD85}" type="presOf" srcId="{1A73B6CD-01C8-411A-9ABD-D912FEA90522}" destId="{E4C7E51C-068B-453A-B581-0AE229A7BCED}" srcOrd="0" destOrd="0" presId="urn:microsoft.com/office/officeart/2005/8/layout/list1"/>
    <dgm:cxn modelId="{FBF9EF22-0CCF-44EF-9C4C-E4D20180F165}" srcId="{E0CD4DEA-438D-449A-9752-8B21F1F4973A}" destId="{E2348929-F9C8-405B-A3B0-122643BB881C}" srcOrd="1" destOrd="0" parTransId="{04C9AB4B-8AD5-4ABA-A8B0-B9D7E9954076}" sibTransId="{E8EDCA04-040E-4258-BCA4-28513673579D}"/>
    <dgm:cxn modelId="{BE3C6B3E-A863-443E-B531-D9C0C5B934DA}" srcId="{455F32DC-4E51-4329-BAAB-D09A96559648}" destId="{A0F8B0D8-5286-4EB0-9D15-4E219D15D63C}" srcOrd="1" destOrd="0" parTransId="{6AFFC67E-36A0-46B9-B480-1FA1C60FE1D5}" sibTransId="{2AA5D7F6-9E13-495D-BA56-C7B9D8E16D9B}"/>
    <dgm:cxn modelId="{78999A5B-082F-4590-BEBB-B84C4DA48F1A}" type="presOf" srcId="{E0CD4DEA-438D-449A-9752-8B21F1F4973A}" destId="{7BD41CBA-58D4-4040-8A03-8D4B282D23AB}" srcOrd="1" destOrd="0" presId="urn:microsoft.com/office/officeart/2005/8/layout/list1"/>
    <dgm:cxn modelId="{A702DF5D-8800-4451-9C71-A58F5391D69B}" type="presOf" srcId="{A0F8B0D8-5286-4EB0-9D15-4E219D15D63C}" destId="{5819850A-0016-48D1-AC38-D8BBA26D5723}" srcOrd="0" destOrd="0" presId="urn:microsoft.com/office/officeart/2005/8/layout/list1"/>
    <dgm:cxn modelId="{EBBEAD46-5A63-4EAF-9069-6C2836CFAD5D}" type="presOf" srcId="{E6809C4E-0F21-46DC-B7E0-AF3269878C8F}" destId="{2C34BCEE-4FD1-4D01-8E3B-D33C9C2582C6}" srcOrd="1" destOrd="0" presId="urn:microsoft.com/office/officeart/2005/8/layout/list1"/>
    <dgm:cxn modelId="{1AB85974-FF7A-4369-8F2F-E22162F30B50}" srcId="{A0F8B0D8-5286-4EB0-9D15-4E219D15D63C}" destId="{1A73B6CD-01C8-411A-9ABD-D912FEA90522}" srcOrd="0" destOrd="0" parTransId="{7FFF2463-6016-4AE6-9305-FD208C0E8A79}" sibTransId="{FD2579A2-775F-4B59-8C45-06040210E9EF}"/>
    <dgm:cxn modelId="{061C0979-B8A6-4AA7-A24A-72811921894E}" type="presOf" srcId="{5D0524B4-2F38-4018-AF40-51F345BC2AA9}" destId="{E0910DAC-0F66-4B7B-BBB2-DF7180EFFAFF}" srcOrd="0" destOrd="0" presId="urn:microsoft.com/office/officeart/2005/8/layout/list1"/>
    <dgm:cxn modelId="{D0D60084-8550-41C7-90C4-4CEEE5F5B8FA}" type="presOf" srcId="{E2348929-F9C8-405B-A3B0-122643BB881C}" destId="{617CA054-D8FB-4BFC-9A1D-E106DF2972CD}" srcOrd="0" destOrd="1" presId="urn:microsoft.com/office/officeart/2005/8/layout/list1"/>
    <dgm:cxn modelId="{1E4474A1-A8D6-455D-AA45-448674E28C5A}" type="presOf" srcId="{455F32DC-4E51-4329-BAAB-D09A96559648}" destId="{C58C3E39-265B-4700-A904-7A837778B53F}" srcOrd="0" destOrd="0" presId="urn:microsoft.com/office/officeart/2005/8/layout/list1"/>
    <dgm:cxn modelId="{362FD8A8-FE75-4173-BE0E-9DB58C21A493}" srcId="{455F32DC-4E51-4329-BAAB-D09A96559648}" destId="{E0CD4DEA-438D-449A-9752-8B21F1F4973A}" srcOrd="2" destOrd="0" parTransId="{C028DFB2-DB25-413A-BE8C-3A9FB95FAE79}" sibTransId="{DDE31155-879F-45DE-88ED-3968EC50FD7E}"/>
    <dgm:cxn modelId="{5204EAAA-F4DB-4BF9-8A58-A7D5EA01B88E}" srcId="{E6809C4E-0F21-46DC-B7E0-AF3269878C8F}" destId="{5D0524B4-2F38-4018-AF40-51F345BC2AA9}" srcOrd="0" destOrd="0" parTransId="{522F2925-B1A1-4083-9091-0E17357DD6E6}" sibTransId="{BC987608-6E23-4F3F-B15D-C2513D4D041E}"/>
    <dgm:cxn modelId="{1194E2C8-1283-4761-8487-E817254C3850}" type="presOf" srcId="{E6809C4E-0F21-46DC-B7E0-AF3269878C8F}" destId="{5C5C2CEE-ED26-4733-AA55-D2D09747D9D1}" srcOrd="0" destOrd="0" presId="urn:microsoft.com/office/officeart/2005/8/layout/list1"/>
    <dgm:cxn modelId="{8958E9CA-0F25-4CC4-9FAB-55D40805290C}" srcId="{E0CD4DEA-438D-449A-9752-8B21F1F4973A}" destId="{BF7DC85A-51CC-4F0F-BE81-56BCC4B43B23}" srcOrd="0" destOrd="0" parTransId="{95983004-9452-4A3C-830B-1F6CFA6AF7E9}" sibTransId="{1C30EDA9-FE8B-49D4-ADBB-DA1C2DBDADBD}"/>
    <dgm:cxn modelId="{F33174DB-3B49-4D9F-A6E1-34AC260D99A1}" srcId="{455F32DC-4E51-4329-BAAB-D09A96559648}" destId="{E6809C4E-0F21-46DC-B7E0-AF3269878C8F}" srcOrd="0" destOrd="0" parTransId="{497F61DA-AE1A-421D-9CFA-EB8C60637FC1}" sibTransId="{657026F0-B46D-4C79-9F5F-239374EFB1F8}"/>
    <dgm:cxn modelId="{6C90A1F6-8662-4564-9F43-091C996F1514}" type="presOf" srcId="{E0CD4DEA-438D-449A-9752-8B21F1F4973A}" destId="{DE77D977-683F-4B81-92A2-5A74F25F4212}" srcOrd="0" destOrd="0" presId="urn:microsoft.com/office/officeart/2005/8/layout/list1"/>
    <dgm:cxn modelId="{AC748CF9-2D0A-446F-881E-B826BC7C5501}" type="presOf" srcId="{A0F8B0D8-5286-4EB0-9D15-4E219D15D63C}" destId="{55E83381-0763-4509-863D-91A3EB41AD4A}" srcOrd="1" destOrd="0" presId="urn:microsoft.com/office/officeart/2005/8/layout/list1"/>
    <dgm:cxn modelId="{89865E61-2D41-447C-8A84-0AC8AA47D337}" type="presParOf" srcId="{C58C3E39-265B-4700-A904-7A837778B53F}" destId="{5B3E8314-86A2-4C7D-B363-A98EE4C2FD78}" srcOrd="0" destOrd="0" presId="urn:microsoft.com/office/officeart/2005/8/layout/list1"/>
    <dgm:cxn modelId="{A9102A26-1F53-4C2D-A411-62E50BC748CE}" type="presParOf" srcId="{5B3E8314-86A2-4C7D-B363-A98EE4C2FD78}" destId="{5C5C2CEE-ED26-4733-AA55-D2D09747D9D1}" srcOrd="0" destOrd="0" presId="urn:microsoft.com/office/officeart/2005/8/layout/list1"/>
    <dgm:cxn modelId="{00992B2E-26FD-4CA1-A141-66637F597DE6}" type="presParOf" srcId="{5B3E8314-86A2-4C7D-B363-A98EE4C2FD78}" destId="{2C34BCEE-4FD1-4D01-8E3B-D33C9C2582C6}" srcOrd="1" destOrd="0" presId="urn:microsoft.com/office/officeart/2005/8/layout/list1"/>
    <dgm:cxn modelId="{9121E9FA-65FD-4F5F-908B-15C7C3F0A205}" type="presParOf" srcId="{C58C3E39-265B-4700-A904-7A837778B53F}" destId="{7E3674A1-6DB1-4C85-8F60-922265729166}" srcOrd="1" destOrd="0" presId="urn:microsoft.com/office/officeart/2005/8/layout/list1"/>
    <dgm:cxn modelId="{C7A0EC30-BBD4-4DB6-B3B8-953CEDAF4D57}" type="presParOf" srcId="{C58C3E39-265B-4700-A904-7A837778B53F}" destId="{E0910DAC-0F66-4B7B-BBB2-DF7180EFFAFF}" srcOrd="2" destOrd="0" presId="urn:microsoft.com/office/officeart/2005/8/layout/list1"/>
    <dgm:cxn modelId="{80D821C7-5953-404E-ADA6-B95AD63F5C9B}" type="presParOf" srcId="{C58C3E39-265B-4700-A904-7A837778B53F}" destId="{1621542E-3027-41A0-832F-31003C9098A5}" srcOrd="3" destOrd="0" presId="urn:microsoft.com/office/officeart/2005/8/layout/list1"/>
    <dgm:cxn modelId="{182E6F30-035B-4958-B876-3D492C679BBB}" type="presParOf" srcId="{C58C3E39-265B-4700-A904-7A837778B53F}" destId="{9FE4F4D2-AD99-4553-956E-4790B0D00A5B}" srcOrd="4" destOrd="0" presId="urn:microsoft.com/office/officeart/2005/8/layout/list1"/>
    <dgm:cxn modelId="{1AF0F4D2-803C-4B9C-8D8E-A9516DA5728E}" type="presParOf" srcId="{9FE4F4D2-AD99-4553-956E-4790B0D00A5B}" destId="{5819850A-0016-48D1-AC38-D8BBA26D5723}" srcOrd="0" destOrd="0" presId="urn:microsoft.com/office/officeart/2005/8/layout/list1"/>
    <dgm:cxn modelId="{2DB28945-9389-422E-97AE-20850929572F}" type="presParOf" srcId="{9FE4F4D2-AD99-4553-956E-4790B0D00A5B}" destId="{55E83381-0763-4509-863D-91A3EB41AD4A}" srcOrd="1" destOrd="0" presId="urn:microsoft.com/office/officeart/2005/8/layout/list1"/>
    <dgm:cxn modelId="{BB212579-92FA-49F6-B3B0-EED5404BC973}" type="presParOf" srcId="{C58C3E39-265B-4700-A904-7A837778B53F}" destId="{6BF98146-B4B5-4C31-8EA1-B0E8693DDB3F}" srcOrd="5" destOrd="0" presId="urn:microsoft.com/office/officeart/2005/8/layout/list1"/>
    <dgm:cxn modelId="{6A460ECB-60CA-4D8C-B490-614CF9C37DD1}" type="presParOf" srcId="{C58C3E39-265B-4700-A904-7A837778B53F}" destId="{E4C7E51C-068B-453A-B581-0AE229A7BCED}" srcOrd="6" destOrd="0" presId="urn:microsoft.com/office/officeart/2005/8/layout/list1"/>
    <dgm:cxn modelId="{BC146E36-71B1-4889-9B6D-2EC130AAC4BA}" type="presParOf" srcId="{C58C3E39-265B-4700-A904-7A837778B53F}" destId="{1717C286-385E-489B-B87A-59C5DB49483F}" srcOrd="7" destOrd="0" presId="urn:microsoft.com/office/officeart/2005/8/layout/list1"/>
    <dgm:cxn modelId="{ED7863FB-9004-4F03-9ACE-62805611D365}" type="presParOf" srcId="{C58C3E39-265B-4700-A904-7A837778B53F}" destId="{7AD98AA2-AC15-4727-8F8A-648684DE3392}" srcOrd="8" destOrd="0" presId="urn:microsoft.com/office/officeart/2005/8/layout/list1"/>
    <dgm:cxn modelId="{5B773CE5-E023-452A-91AA-774158695118}" type="presParOf" srcId="{7AD98AA2-AC15-4727-8F8A-648684DE3392}" destId="{DE77D977-683F-4B81-92A2-5A74F25F4212}" srcOrd="0" destOrd="0" presId="urn:microsoft.com/office/officeart/2005/8/layout/list1"/>
    <dgm:cxn modelId="{C75250D8-31A4-4A33-BC8E-C3A2D891FFF8}" type="presParOf" srcId="{7AD98AA2-AC15-4727-8F8A-648684DE3392}" destId="{7BD41CBA-58D4-4040-8A03-8D4B282D23AB}" srcOrd="1" destOrd="0" presId="urn:microsoft.com/office/officeart/2005/8/layout/list1"/>
    <dgm:cxn modelId="{3EFCE486-74FF-4284-8AAB-8620C9BED415}" type="presParOf" srcId="{C58C3E39-265B-4700-A904-7A837778B53F}" destId="{73D495F9-A355-457F-8614-27619ECA5367}" srcOrd="9" destOrd="0" presId="urn:microsoft.com/office/officeart/2005/8/layout/list1"/>
    <dgm:cxn modelId="{FCC632CE-DD05-4766-B76D-6DFBC9688666}" type="presParOf" srcId="{C58C3E39-265B-4700-A904-7A837778B53F}" destId="{617CA054-D8FB-4BFC-9A1D-E106DF2972C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405DF98-DDBC-431B-8F1B-004C7B7F8DEC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059148F-CBD1-4D92-A96F-635770C29004}">
      <dgm:prSet/>
      <dgm:spPr/>
      <dgm:t>
        <a:bodyPr/>
        <a:lstStyle/>
        <a:p>
          <a:r>
            <a:rPr lang="en-SG"/>
            <a:t>Included counts for genres</a:t>
          </a:r>
          <a:endParaRPr lang="en-US"/>
        </a:p>
      </dgm:t>
    </dgm:pt>
    <dgm:pt modelId="{DD88F9CF-4D23-46F8-924B-09294037ADDE}" type="parTrans" cxnId="{70FC4059-D2ED-4397-ADF9-58D856D67658}">
      <dgm:prSet/>
      <dgm:spPr/>
      <dgm:t>
        <a:bodyPr/>
        <a:lstStyle/>
        <a:p>
          <a:endParaRPr lang="en-US"/>
        </a:p>
      </dgm:t>
    </dgm:pt>
    <dgm:pt modelId="{3FFC305D-4A64-405D-A494-3299289A8654}" type="sibTrans" cxnId="{70FC4059-D2ED-4397-ADF9-58D856D67658}">
      <dgm:prSet/>
      <dgm:spPr/>
      <dgm:t>
        <a:bodyPr/>
        <a:lstStyle/>
        <a:p>
          <a:endParaRPr lang="en-US"/>
        </a:p>
      </dgm:t>
    </dgm:pt>
    <dgm:pt modelId="{F34AEB8B-1294-4643-A0F9-231DA0EF3750}">
      <dgm:prSet/>
      <dgm:spPr/>
      <dgm:t>
        <a:bodyPr/>
        <a:lstStyle/>
        <a:p>
          <a:r>
            <a:rPr lang="en-SG"/>
            <a:t>Included counts for associated columns </a:t>
          </a:r>
          <a:endParaRPr lang="en-US"/>
        </a:p>
      </dgm:t>
    </dgm:pt>
    <dgm:pt modelId="{824DECFE-CC70-478D-A502-2A75EDAE52A5}" type="parTrans" cxnId="{31FA068C-A79B-43FF-9D10-FEABC71CDEB7}">
      <dgm:prSet/>
      <dgm:spPr/>
      <dgm:t>
        <a:bodyPr/>
        <a:lstStyle/>
        <a:p>
          <a:endParaRPr lang="en-US"/>
        </a:p>
      </dgm:t>
    </dgm:pt>
    <dgm:pt modelId="{264D9744-DE74-409B-A130-3A5220D230A4}" type="sibTrans" cxnId="{31FA068C-A79B-43FF-9D10-FEABC71CDEB7}">
      <dgm:prSet/>
      <dgm:spPr/>
      <dgm:t>
        <a:bodyPr/>
        <a:lstStyle/>
        <a:p>
          <a:endParaRPr lang="en-US"/>
        </a:p>
      </dgm:t>
    </dgm:pt>
    <dgm:pt modelId="{EB5130EB-7B46-41CF-9E2F-FCCEC0C1F22A}">
      <dgm:prSet/>
      <dgm:spPr/>
      <dgm:t>
        <a:bodyPr/>
        <a:lstStyle/>
        <a:p>
          <a:r>
            <a:rPr lang="en-SG"/>
            <a:t>Included overall associated count</a:t>
          </a:r>
          <a:endParaRPr lang="en-US"/>
        </a:p>
      </dgm:t>
    </dgm:pt>
    <dgm:pt modelId="{EF0421ED-6997-4A0C-B34B-8528D5B7EA43}" type="parTrans" cxnId="{E3C18463-3755-45F1-B51C-C09DDDE64E3A}">
      <dgm:prSet/>
      <dgm:spPr/>
      <dgm:t>
        <a:bodyPr/>
        <a:lstStyle/>
        <a:p>
          <a:endParaRPr lang="en-US"/>
        </a:p>
      </dgm:t>
    </dgm:pt>
    <dgm:pt modelId="{AE0064A8-2031-4140-A035-0565ACCEB708}" type="sibTrans" cxnId="{E3C18463-3755-45F1-B51C-C09DDDE64E3A}">
      <dgm:prSet/>
      <dgm:spPr/>
      <dgm:t>
        <a:bodyPr/>
        <a:lstStyle/>
        <a:p>
          <a:endParaRPr lang="en-US"/>
        </a:p>
      </dgm:t>
    </dgm:pt>
    <dgm:pt modelId="{1D10D9B7-B4FD-4512-99FC-1A6535B8D235}" type="pres">
      <dgm:prSet presAssocID="{F405DF98-DDBC-431B-8F1B-004C7B7F8DE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64B5F8A-BAEF-46D5-B444-BCA058667DF3}" type="pres">
      <dgm:prSet presAssocID="{9059148F-CBD1-4D92-A96F-635770C29004}" presName="hierRoot1" presStyleCnt="0"/>
      <dgm:spPr/>
    </dgm:pt>
    <dgm:pt modelId="{21F910BC-CEB8-4EFB-B795-9B79D01426DE}" type="pres">
      <dgm:prSet presAssocID="{9059148F-CBD1-4D92-A96F-635770C29004}" presName="composite" presStyleCnt="0"/>
      <dgm:spPr/>
    </dgm:pt>
    <dgm:pt modelId="{4D306375-9102-4E6F-BA2A-FE2460BC4BB6}" type="pres">
      <dgm:prSet presAssocID="{9059148F-CBD1-4D92-A96F-635770C29004}" presName="background" presStyleLbl="node0" presStyleIdx="0" presStyleCnt="3"/>
      <dgm:spPr/>
    </dgm:pt>
    <dgm:pt modelId="{1C22AEFF-B26A-44A8-A607-32A45C88A4A3}" type="pres">
      <dgm:prSet presAssocID="{9059148F-CBD1-4D92-A96F-635770C29004}" presName="text" presStyleLbl="fgAcc0" presStyleIdx="0" presStyleCnt="3">
        <dgm:presLayoutVars>
          <dgm:chPref val="3"/>
        </dgm:presLayoutVars>
      </dgm:prSet>
      <dgm:spPr/>
    </dgm:pt>
    <dgm:pt modelId="{6DAC96F4-663F-4C89-BA44-D9D2E6C573C3}" type="pres">
      <dgm:prSet presAssocID="{9059148F-CBD1-4D92-A96F-635770C29004}" presName="hierChild2" presStyleCnt="0"/>
      <dgm:spPr/>
    </dgm:pt>
    <dgm:pt modelId="{335F05DB-6B06-4C67-8AE9-AEB8E2E27511}" type="pres">
      <dgm:prSet presAssocID="{F34AEB8B-1294-4643-A0F9-231DA0EF3750}" presName="hierRoot1" presStyleCnt="0"/>
      <dgm:spPr/>
    </dgm:pt>
    <dgm:pt modelId="{6D356AE9-436A-4A85-B847-0E9FA3836EFE}" type="pres">
      <dgm:prSet presAssocID="{F34AEB8B-1294-4643-A0F9-231DA0EF3750}" presName="composite" presStyleCnt="0"/>
      <dgm:spPr/>
    </dgm:pt>
    <dgm:pt modelId="{E6F9577C-8F5C-4135-8F32-54EB6E43744F}" type="pres">
      <dgm:prSet presAssocID="{F34AEB8B-1294-4643-A0F9-231DA0EF3750}" presName="background" presStyleLbl="node0" presStyleIdx="1" presStyleCnt="3"/>
      <dgm:spPr/>
    </dgm:pt>
    <dgm:pt modelId="{55C160D6-EAEE-4570-B946-8D488CD2637C}" type="pres">
      <dgm:prSet presAssocID="{F34AEB8B-1294-4643-A0F9-231DA0EF3750}" presName="text" presStyleLbl="fgAcc0" presStyleIdx="1" presStyleCnt="3">
        <dgm:presLayoutVars>
          <dgm:chPref val="3"/>
        </dgm:presLayoutVars>
      </dgm:prSet>
      <dgm:spPr/>
    </dgm:pt>
    <dgm:pt modelId="{B8358906-E798-4ACA-AEC2-E90D18F70734}" type="pres">
      <dgm:prSet presAssocID="{F34AEB8B-1294-4643-A0F9-231DA0EF3750}" presName="hierChild2" presStyleCnt="0"/>
      <dgm:spPr/>
    </dgm:pt>
    <dgm:pt modelId="{1074B279-4DE2-464F-8269-26BD77320736}" type="pres">
      <dgm:prSet presAssocID="{EB5130EB-7B46-41CF-9E2F-FCCEC0C1F22A}" presName="hierRoot1" presStyleCnt="0"/>
      <dgm:spPr/>
    </dgm:pt>
    <dgm:pt modelId="{DCF970E5-4724-4BE9-BB1B-573128FB529A}" type="pres">
      <dgm:prSet presAssocID="{EB5130EB-7B46-41CF-9E2F-FCCEC0C1F22A}" presName="composite" presStyleCnt="0"/>
      <dgm:spPr/>
    </dgm:pt>
    <dgm:pt modelId="{69ACF178-CB0A-47B9-BC2F-D0FF23B5F44C}" type="pres">
      <dgm:prSet presAssocID="{EB5130EB-7B46-41CF-9E2F-FCCEC0C1F22A}" presName="background" presStyleLbl="node0" presStyleIdx="2" presStyleCnt="3"/>
      <dgm:spPr/>
    </dgm:pt>
    <dgm:pt modelId="{18A0881B-FC5D-433C-9F53-764603660763}" type="pres">
      <dgm:prSet presAssocID="{EB5130EB-7B46-41CF-9E2F-FCCEC0C1F22A}" presName="text" presStyleLbl="fgAcc0" presStyleIdx="2" presStyleCnt="3">
        <dgm:presLayoutVars>
          <dgm:chPref val="3"/>
        </dgm:presLayoutVars>
      </dgm:prSet>
      <dgm:spPr/>
    </dgm:pt>
    <dgm:pt modelId="{37472969-B130-4A36-8B5D-2D1070DF5826}" type="pres">
      <dgm:prSet presAssocID="{EB5130EB-7B46-41CF-9E2F-FCCEC0C1F22A}" presName="hierChild2" presStyleCnt="0"/>
      <dgm:spPr/>
    </dgm:pt>
  </dgm:ptLst>
  <dgm:cxnLst>
    <dgm:cxn modelId="{8530F73A-EECC-403B-9BBA-C766D77355C0}" type="presOf" srcId="{F405DF98-DDBC-431B-8F1B-004C7B7F8DEC}" destId="{1D10D9B7-B4FD-4512-99FC-1A6535B8D235}" srcOrd="0" destOrd="0" presId="urn:microsoft.com/office/officeart/2005/8/layout/hierarchy1"/>
    <dgm:cxn modelId="{E3C18463-3755-45F1-B51C-C09DDDE64E3A}" srcId="{F405DF98-DDBC-431B-8F1B-004C7B7F8DEC}" destId="{EB5130EB-7B46-41CF-9E2F-FCCEC0C1F22A}" srcOrd="2" destOrd="0" parTransId="{EF0421ED-6997-4A0C-B34B-8528D5B7EA43}" sibTransId="{AE0064A8-2031-4140-A035-0565ACCEB708}"/>
    <dgm:cxn modelId="{70FC4059-D2ED-4397-ADF9-58D856D67658}" srcId="{F405DF98-DDBC-431B-8F1B-004C7B7F8DEC}" destId="{9059148F-CBD1-4D92-A96F-635770C29004}" srcOrd="0" destOrd="0" parTransId="{DD88F9CF-4D23-46F8-924B-09294037ADDE}" sibTransId="{3FFC305D-4A64-405D-A494-3299289A8654}"/>
    <dgm:cxn modelId="{31FA068C-A79B-43FF-9D10-FEABC71CDEB7}" srcId="{F405DF98-DDBC-431B-8F1B-004C7B7F8DEC}" destId="{F34AEB8B-1294-4643-A0F9-231DA0EF3750}" srcOrd="1" destOrd="0" parTransId="{824DECFE-CC70-478D-A502-2A75EDAE52A5}" sibTransId="{264D9744-DE74-409B-A130-3A5220D230A4}"/>
    <dgm:cxn modelId="{861F0BAF-72A7-4E0A-BA6A-CBE448A753CC}" type="presOf" srcId="{9059148F-CBD1-4D92-A96F-635770C29004}" destId="{1C22AEFF-B26A-44A8-A607-32A45C88A4A3}" srcOrd="0" destOrd="0" presId="urn:microsoft.com/office/officeart/2005/8/layout/hierarchy1"/>
    <dgm:cxn modelId="{FD3411C8-E115-4BC9-8273-483E2F7C571F}" type="presOf" srcId="{F34AEB8B-1294-4643-A0F9-231DA0EF3750}" destId="{55C160D6-EAEE-4570-B946-8D488CD2637C}" srcOrd="0" destOrd="0" presId="urn:microsoft.com/office/officeart/2005/8/layout/hierarchy1"/>
    <dgm:cxn modelId="{F07F47D0-1D82-4895-B803-854F04159A00}" type="presOf" srcId="{EB5130EB-7B46-41CF-9E2F-FCCEC0C1F22A}" destId="{18A0881B-FC5D-433C-9F53-764603660763}" srcOrd="0" destOrd="0" presId="urn:microsoft.com/office/officeart/2005/8/layout/hierarchy1"/>
    <dgm:cxn modelId="{E7E3853D-7312-404F-9CC8-4B5C0E3CA1A5}" type="presParOf" srcId="{1D10D9B7-B4FD-4512-99FC-1A6535B8D235}" destId="{E64B5F8A-BAEF-46D5-B444-BCA058667DF3}" srcOrd="0" destOrd="0" presId="urn:microsoft.com/office/officeart/2005/8/layout/hierarchy1"/>
    <dgm:cxn modelId="{9B3D948C-1CE6-43E1-A7F7-8511CD834A03}" type="presParOf" srcId="{E64B5F8A-BAEF-46D5-B444-BCA058667DF3}" destId="{21F910BC-CEB8-4EFB-B795-9B79D01426DE}" srcOrd="0" destOrd="0" presId="urn:microsoft.com/office/officeart/2005/8/layout/hierarchy1"/>
    <dgm:cxn modelId="{677E540A-97BD-4A83-A30E-106340DBD6E7}" type="presParOf" srcId="{21F910BC-CEB8-4EFB-B795-9B79D01426DE}" destId="{4D306375-9102-4E6F-BA2A-FE2460BC4BB6}" srcOrd="0" destOrd="0" presId="urn:microsoft.com/office/officeart/2005/8/layout/hierarchy1"/>
    <dgm:cxn modelId="{708679DD-4855-4ACD-877B-79C220073D9D}" type="presParOf" srcId="{21F910BC-CEB8-4EFB-B795-9B79D01426DE}" destId="{1C22AEFF-B26A-44A8-A607-32A45C88A4A3}" srcOrd="1" destOrd="0" presId="urn:microsoft.com/office/officeart/2005/8/layout/hierarchy1"/>
    <dgm:cxn modelId="{F696B913-81F6-4E87-B3B6-B2B89ECF34CC}" type="presParOf" srcId="{E64B5F8A-BAEF-46D5-B444-BCA058667DF3}" destId="{6DAC96F4-663F-4C89-BA44-D9D2E6C573C3}" srcOrd="1" destOrd="0" presId="urn:microsoft.com/office/officeart/2005/8/layout/hierarchy1"/>
    <dgm:cxn modelId="{8AA35DA0-E721-4FB1-9898-833B26B2B646}" type="presParOf" srcId="{1D10D9B7-B4FD-4512-99FC-1A6535B8D235}" destId="{335F05DB-6B06-4C67-8AE9-AEB8E2E27511}" srcOrd="1" destOrd="0" presId="urn:microsoft.com/office/officeart/2005/8/layout/hierarchy1"/>
    <dgm:cxn modelId="{0CD98A46-60BD-4CA0-A9B2-07F058FD6D96}" type="presParOf" srcId="{335F05DB-6B06-4C67-8AE9-AEB8E2E27511}" destId="{6D356AE9-436A-4A85-B847-0E9FA3836EFE}" srcOrd="0" destOrd="0" presId="urn:microsoft.com/office/officeart/2005/8/layout/hierarchy1"/>
    <dgm:cxn modelId="{E3F616A4-F29F-49D2-AEB7-64823E24C76D}" type="presParOf" srcId="{6D356AE9-436A-4A85-B847-0E9FA3836EFE}" destId="{E6F9577C-8F5C-4135-8F32-54EB6E43744F}" srcOrd="0" destOrd="0" presId="urn:microsoft.com/office/officeart/2005/8/layout/hierarchy1"/>
    <dgm:cxn modelId="{B30DCA30-EBDF-4248-BD00-22708D6FCE6E}" type="presParOf" srcId="{6D356AE9-436A-4A85-B847-0E9FA3836EFE}" destId="{55C160D6-EAEE-4570-B946-8D488CD2637C}" srcOrd="1" destOrd="0" presId="urn:microsoft.com/office/officeart/2005/8/layout/hierarchy1"/>
    <dgm:cxn modelId="{34501975-3A7B-4875-920F-3CB2C6735F43}" type="presParOf" srcId="{335F05DB-6B06-4C67-8AE9-AEB8E2E27511}" destId="{B8358906-E798-4ACA-AEC2-E90D18F70734}" srcOrd="1" destOrd="0" presId="urn:microsoft.com/office/officeart/2005/8/layout/hierarchy1"/>
    <dgm:cxn modelId="{91660874-8686-46C8-9912-EE7BC5A37637}" type="presParOf" srcId="{1D10D9B7-B4FD-4512-99FC-1A6535B8D235}" destId="{1074B279-4DE2-464F-8269-26BD77320736}" srcOrd="2" destOrd="0" presId="urn:microsoft.com/office/officeart/2005/8/layout/hierarchy1"/>
    <dgm:cxn modelId="{C01D0FFA-E510-44F2-8BD5-F8DD6CC079EB}" type="presParOf" srcId="{1074B279-4DE2-464F-8269-26BD77320736}" destId="{DCF970E5-4724-4BE9-BB1B-573128FB529A}" srcOrd="0" destOrd="0" presId="urn:microsoft.com/office/officeart/2005/8/layout/hierarchy1"/>
    <dgm:cxn modelId="{685816E8-A207-4E56-B7DD-80BCB4E8683A}" type="presParOf" srcId="{DCF970E5-4724-4BE9-BB1B-573128FB529A}" destId="{69ACF178-CB0A-47B9-BC2F-D0FF23B5F44C}" srcOrd="0" destOrd="0" presId="urn:microsoft.com/office/officeart/2005/8/layout/hierarchy1"/>
    <dgm:cxn modelId="{3041D9AA-7951-4D59-8EE5-8D66ED213FAC}" type="presParOf" srcId="{DCF970E5-4724-4BE9-BB1B-573128FB529A}" destId="{18A0881B-FC5D-433C-9F53-764603660763}" srcOrd="1" destOrd="0" presId="urn:microsoft.com/office/officeart/2005/8/layout/hierarchy1"/>
    <dgm:cxn modelId="{B1E4CDBE-340E-447F-A245-F9164AF35E81}" type="presParOf" srcId="{1074B279-4DE2-464F-8269-26BD77320736}" destId="{37472969-B130-4A36-8B5D-2D1070DF582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22EA16F-1C71-462D-BDA4-8849E6BD4C6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4325D77F-1319-48AA-B827-48E01D2B2423}">
      <dgm:prSet/>
      <dgm:spPr/>
      <dgm:t>
        <a:bodyPr/>
        <a:lstStyle/>
        <a:p>
          <a:r>
            <a:rPr lang="en-SG" dirty="0"/>
            <a:t>Clipped episodes and duration to 60 and 150 respectively</a:t>
          </a:r>
          <a:endParaRPr lang="en-US" dirty="0"/>
        </a:p>
      </dgm:t>
    </dgm:pt>
    <dgm:pt modelId="{811A1810-409E-4124-B2FC-7BF1B1C97D89}" type="parTrans" cxnId="{2397642B-D0FB-430D-957C-9CC2B4B5642C}">
      <dgm:prSet/>
      <dgm:spPr/>
      <dgm:t>
        <a:bodyPr/>
        <a:lstStyle/>
        <a:p>
          <a:endParaRPr lang="en-US"/>
        </a:p>
      </dgm:t>
    </dgm:pt>
    <dgm:pt modelId="{624E6DDF-F857-4C79-8FE2-4B4C57D7D46F}" type="sibTrans" cxnId="{2397642B-D0FB-430D-957C-9CC2B4B5642C}">
      <dgm:prSet/>
      <dgm:spPr/>
      <dgm:t>
        <a:bodyPr/>
        <a:lstStyle/>
        <a:p>
          <a:endParaRPr lang="en-US"/>
        </a:p>
      </dgm:t>
    </dgm:pt>
    <dgm:pt modelId="{33710681-63DE-4344-9F76-71C7502C42FD}">
      <dgm:prSet/>
      <dgm:spPr/>
      <dgm:t>
        <a:bodyPr/>
        <a:lstStyle/>
        <a:p>
          <a:r>
            <a:rPr lang="en-SG"/>
            <a:t>Clipped length = clipped episodes X clipped duration</a:t>
          </a:r>
          <a:endParaRPr lang="en-US"/>
        </a:p>
      </dgm:t>
    </dgm:pt>
    <dgm:pt modelId="{17B0A419-D714-462D-9FE5-C3AFD66DBF6B}" type="parTrans" cxnId="{3D23B944-9D0A-4517-867E-0E0669BD8686}">
      <dgm:prSet/>
      <dgm:spPr/>
      <dgm:t>
        <a:bodyPr/>
        <a:lstStyle/>
        <a:p>
          <a:endParaRPr lang="en-US"/>
        </a:p>
      </dgm:t>
    </dgm:pt>
    <dgm:pt modelId="{35B476A6-3910-4C87-BA3B-29D83D52DA99}" type="sibTrans" cxnId="{3D23B944-9D0A-4517-867E-0E0669BD8686}">
      <dgm:prSet/>
      <dgm:spPr/>
      <dgm:t>
        <a:bodyPr/>
        <a:lstStyle/>
        <a:p>
          <a:endParaRPr lang="en-US"/>
        </a:p>
      </dgm:t>
    </dgm:pt>
    <dgm:pt modelId="{DDDF3574-18D2-44C1-B9CE-977BDA8CB51B}">
      <dgm:prSet/>
      <dgm:spPr/>
      <dgm:t>
        <a:bodyPr/>
        <a:lstStyle/>
        <a:p>
          <a:r>
            <a:rPr lang="en-SG"/>
            <a:t>Started/Ended: assume 1</a:t>
          </a:r>
          <a:r>
            <a:rPr lang="en-SG" baseline="30000"/>
            <a:t>st</a:t>
          </a:r>
          <a:r>
            <a:rPr lang="en-SG"/>
            <a:t> day of month if no day given; assume 1</a:t>
          </a:r>
          <a:r>
            <a:rPr lang="en-SG" baseline="30000"/>
            <a:t>st</a:t>
          </a:r>
          <a:r>
            <a:rPr lang="en-SG"/>
            <a:t> January if no month given</a:t>
          </a:r>
          <a:endParaRPr lang="en-US"/>
        </a:p>
      </dgm:t>
    </dgm:pt>
    <dgm:pt modelId="{66DFDEFD-9F51-4F53-8737-FDBF3478A37C}" type="parTrans" cxnId="{C165C5DE-8DD5-49C5-B6AC-5DD723C5B932}">
      <dgm:prSet/>
      <dgm:spPr/>
      <dgm:t>
        <a:bodyPr/>
        <a:lstStyle/>
        <a:p>
          <a:endParaRPr lang="en-US"/>
        </a:p>
      </dgm:t>
    </dgm:pt>
    <dgm:pt modelId="{0071D667-4E37-46B8-B955-08D9CB333F23}" type="sibTrans" cxnId="{C165C5DE-8DD5-49C5-B6AC-5DD723C5B932}">
      <dgm:prSet/>
      <dgm:spPr/>
      <dgm:t>
        <a:bodyPr/>
        <a:lstStyle/>
        <a:p>
          <a:endParaRPr lang="en-US"/>
        </a:p>
      </dgm:t>
    </dgm:pt>
    <dgm:pt modelId="{CF4379B9-AD51-4064-9581-472FAD882489}">
      <dgm:prSet/>
      <dgm:spPr/>
      <dgm:t>
        <a:bodyPr/>
        <a:lstStyle/>
        <a:p>
          <a:r>
            <a:rPr lang="en-SG"/>
            <a:t>Obtain year started, age of anime</a:t>
          </a:r>
          <a:endParaRPr lang="en-US"/>
        </a:p>
      </dgm:t>
    </dgm:pt>
    <dgm:pt modelId="{0E8F621A-78CC-4D28-8C22-83C261322ED8}" type="parTrans" cxnId="{52C45534-42E0-4002-9BF2-29E63B03652F}">
      <dgm:prSet/>
      <dgm:spPr/>
      <dgm:t>
        <a:bodyPr/>
        <a:lstStyle/>
        <a:p>
          <a:endParaRPr lang="en-US"/>
        </a:p>
      </dgm:t>
    </dgm:pt>
    <dgm:pt modelId="{20706AE3-E8CE-4383-BF89-5E296ABC1ADE}" type="sibTrans" cxnId="{52C45534-42E0-4002-9BF2-29E63B03652F}">
      <dgm:prSet/>
      <dgm:spPr/>
      <dgm:t>
        <a:bodyPr/>
        <a:lstStyle/>
        <a:p>
          <a:endParaRPr lang="en-US"/>
        </a:p>
      </dgm:t>
    </dgm:pt>
    <dgm:pt modelId="{E151B62F-2C3E-43D6-A778-09E8BD81C32C}">
      <dgm:prSet/>
      <dgm:spPr/>
      <dgm:t>
        <a:bodyPr/>
        <a:lstStyle/>
        <a:p>
          <a:r>
            <a:rPr lang="en-SG"/>
            <a:t>Apply log10, nested log10, sqrt</a:t>
          </a:r>
          <a:endParaRPr lang="en-US"/>
        </a:p>
      </dgm:t>
    </dgm:pt>
    <dgm:pt modelId="{242442E1-628D-44FB-908C-36088D5BAD59}" type="parTrans" cxnId="{30E6DCD9-314A-43A2-ADB6-4879E35A1227}">
      <dgm:prSet/>
      <dgm:spPr/>
      <dgm:t>
        <a:bodyPr/>
        <a:lstStyle/>
        <a:p>
          <a:endParaRPr lang="en-US"/>
        </a:p>
      </dgm:t>
    </dgm:pt>
    <dgm:pt modelId="{391FD258-95B2-40CD-A013-E4D14959E7AA}" type="sibTrans" cxnId="{30E6DCD9-314A-43A2-ADB6-4879E35A1227}">
      <dgm:prSet/>
      <dgm:spPr/>
      <dgm:t>
        <a:bodyPr/>
        <a:lstStyle/>
        <a:p>
          <a:endParaRPr lang="en-US"/>
        </a:p>
      </dgm:t>
    </dgm:pt>
    <dgm:pt modelId="{11ABF086-550D-4A68-BAC0-97FE262991C2}" type="pres">
      <dgm:prSet presAssocID="{222EA16F-1C71-462D-BDA4-8849E6BD4C6D}" presName="root" presStyleCnt="0">
        <dgm:presLayoutVars>
          <dgm:dir/>
          <dgm:resizeHandles val="exact"/>
        </dgm:presLayoutVars>
      </dgm:prSet>
      <dgm:spPr/>
    </dgm:pt>
    <dgm:pt modelId="{55B2AD68-9687-42A5-8E61-4E428BB97AFF}" type="pres">
      <dgm:prSet presAssocID="{4325D77F-1319-48AA-B827-48E01D2B2423}" presName="compNode" presStyleCnt="0"/>
      <dgm:spPr/>
    </dgm:pt>
    <dgm:pt modelId="{5232C4A6-DD34-4D95-8CBE-526329074273}" type="pres">
      <dgm:prSet presAssocID="{4325D77F-1319-48AA-B827-48E01D2B2423}" presName="bgRect" presStyleLbl="bgShp" presStyleIdx="0" presStyleCnt="5"/>
      <dgm:spPr>
        <a:solidFill>
          <a:schemeClr val="accent1">
            <a:lumMod val="40000"/>
            <a:lumOff val="60000"/>
          </a:schemeClr>
        </a:solidFill>
      </dgm:spPr>
    </dgm:pt>
    <dgm:pt modelId="{25418AC7-4D47-4920-B773-65E2AAF10A72}" type="pres">
      <dgm:prSet presAssocID="{4325D77F-1319-48AA-B827-48E01D2B242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ssors"/>
        </a:ext>
      </dgm:extLst>
    </dgm:pt>
    <dgm:pt modelId="{37206902-BE0B-4270-B387-55F7680F97DA}" type="pres">
      <dgm:prSet presAssocID="{4325D77F-1319-48AA-B827-48E01D2B2423}" presName="spaceRect" presStyleCnt="0"/>
      <dgm:spPr/>
    </dgm:pt>
    <dgm:pt modelId="{54521BD2-6B12-46A1-8ADE-211B187DD1D4}" type="pres">
      <dgm:prSet presAssocID="{4325D77F-1319-48AA-B827-48E01D2B2423}" presName="parTx" presStyleLbl="revTx" presStyleIdx="0" presStyleCnt="5">
        <dgm:presLayoutVars>
          <dgm:chMax val="0"/>
          <dgm:chPref val="0"/>
        </dgm:presLayoutVars>
      </dgm:prSet>
      <dgm:spPr/>
    </dgm:pt>
    <dgm:pt modelId="{B2495942-9D69-42F7-9191-0B68D077EEBF}" type="pres">
      <dgm:prSet presAssocID="{624E6DDF-F857-4C79-8FE2-4B4C57D7D46F}" presName="sibTrans" presStyleCnt="0"/>
      <dgm:spPr/>
    </dgm:pt>
    <dgm:pt modelId="{75E2BDA6-E0F6-47EF-83DE-57B46007C9EB}" type="pres">
      <dgm:prSet presAssocID="{33710681-63DE-4344-9F76-71C7502C42FD}" presName="compNode" presStyleCnt="0"/>
      <dgm:spPr/>
    </dgm:pt>
    <dgm:pt modelId="{0516D3F4-7999-447D-98EE-1B7CFF812AB9}" type="pres">
      <dgm:prSet presAssocID="{33710681-63DE-4344-9F76-71C7502C42FD}" presName="bgRect" presStyleLbl="bgShp" presStyleIdx="1" presStyleCnt="5"/>
      <dgm:spPr>
        <a:solidFill>
          <a:schemeClr val="accent1">
            <a:lumMod val="20000"/>
            <a:lumOff val="80000"/>
          </a:schemeClr>
        </a:solidFill>
      </dgm:spPr>
    </dgm:pt>
    <dgm:pt modelId="{A342F8FF-B50D-444F-9B42-1140C981F61C}" type="pres">
      <dgm:prSet presAssocID="{33710681-63DE-4344-9F76-71C7502C42F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6749F7A0-249C-4F7A-9F01-4984B58F567A}" type="pres">
      <dgm:prSet presAssocID="{33710681-63DE-4344-9F76-71C7502C42FD}" presName="spaceRect" presStyleCnt="0"/>
      <dgm:spPr/>
    </dgm:pt>
    <dgm:pt modelId="{555E4B1A-F9D7-4DB5-B9CC-DEF873ADB8A0}" type="pres">
      <dgm:prSet presAssocID="{33710681-63DE-4344-9F76-71C7502C42FD}" presName="parTx" presStyleLbl="revTx" presStyleIdx="1" presStyleCnt="5">
        <dgm:presLayoutVars>
          <dgm:chMax val="0"/>
          <dgm:chPref val="0"/>
        </dgm:presLayoutVars>
      </dgm:prSet>
      <dgm:spPr/>
    </dgm:pt>
    <dgm:pt modelId="{41CCA94F-FB71-496A-9E80-48EF9295200A}" type="pres">
      <dgm:prSet presAssocID="{35B476A6-3910-4C87-BA3B-29D83D52DA99}" presName="sibTrans" presStyleCnt="0"/>
      <dgm:spPr/>
    </dgm:pt>
    <dgm:pt modelId="{FABA2E66-51CC-4586-8349-176B1432822F}" type="pres">
      <dgm:prSet presAssocID="{DDDF3574-18D2-44C1-B9CE-977BDA8CB51B}" presName="compNode" presStyleCnt="0"/>
      <dgm:spPr/>
    </dgm:pt>
    <dgm:pt modelId="{5CCE01F2-4D82-44D1-9F0A-28305B550F2A}" type="pres">
      <dgm:prSet presAssocID="{DDDF3574-18D2-44C1-B9CE-977BDA8CB51B}" presName="bgRect" presStyleLbl="bgShp" presStyleIdx="2" presStyleCnt="5"/>
      <dgm:spPr>
        <a:solidFill>
          <a:schemeClr val="accent1">
            <a:lumMod val="40000"/>
            <a:lumOff val="60000"/>
          </a:schemeClr>
        </a:solidFill>
      </dgm:spPr>
    </dgm:pt>
    <dgm:pt modelId="{5D6CFBA9-2028-4B1F-A2BF-C47BD40CE60F}" type="pres">
      <dgm:prSet presAssocID="{DDDF3574-18D2-44C1-B9CE-977BDA8CB51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ip Calendar"/>
        </a:ext>
      </dgm:extLst>
    </dgm:pt>
    <dgm:pt modelId="{60A3906D-5DD0-4B14-B0C9-6FC2186702BF}" type="pres">
      <dgm:prSet presAssocID="{DDDF3574-18D2-44C1-B9CE-977BDA8CB51B}" presName="spaceRect" presStyleCnt="0"/>
      <dgm:spPr/>
    </dgm:pt>
    <dgm:pt modelId="{DAB4865A-F630-4E21-867D-AF6F37055345}" type="pres">
      <dgm:prSet presAssocID="{DDDF3574-18D2-44C1-B9CE-977BDA8CB51B}" presName="parTx" presStyleLbl="revTx" presStyleIdx="2" presStyleCnt="5">
        <dgm:presLayoutVars>
          <dgm:chMax val="0"/>
          <dgm:chPref val="0"/>
        </dgm:presLayoutVars>
      </dgm:prSet>
      <dgm:spPr/>
    </dgm:pt>
    <dgm:pt modelId="{039019E0-992E-4F0E-965F-CCBB6283ECDD}" type="pres">
      <dgm:prSet presAssocID="{0071D667-4E37-46B8-B955-08D9CB333F23}" presName="sibTrans" presStyleCnt="0"/>
      <dgm:spPr/>
    </dgm:pt>
    <dgm:pt modelId="{1CBE33A8-85B9-4A7B-82C4-2AA5EAA0BC4D}" type="pres">
      <dgm:prSet presAssocID="{CF4379B9-AD51-4064-9581-472FAD882489}" presName="compNode" presStyleCnt="0"/>
      <dgm:spPr/>
    </dgm:pt>
    <dgm:pt modelId="{96A65C39-BBAC-493A-B040-C856BCAFB013}" type="pres">
      <dgm:prSet presAssocID="{CF4379B9-AD51-4064-9581-472FAD882489}" presName="bgRect" presStyleLbl="bgShp" presStyleIdx="3" presStyleCnt="5"/>
      <dgm:spPr>
        <a:solidFill>
          <a:schemeClr val="accent1">
            <a:lumMod val="20000"/>
            <a:lumOff val="80000"/>
          </a:schemeClr>
        </a:solidFill>
      </dgm:spPr>
    </dgm:pt>
    <dgm:pt modelId="{2272A3DB-0F0F-4064-B27C-F354BBAB993A}" type="pres">
      <dgm:prSet presAssocID="{CF4379B9-AD51-4064-9581-472FAD88248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ke"/>
        </a:ext>
      </dgm:extLst>
    </dgm:pt>
    <dgm:pt modelId="{18A9199C-9F82-4EC0-B02A-A6C2B23362CE}" type="pres">
      <dgm:prSet presAssocID="{CF4379B9-AD51-4064-9581-472FAD882489}" presName="spaceRect" presStyleCnt="0"/>
      <dgm:spPr/>
    </dgm:pt>
    <dgm:pt modelId="{4AC5CFDD-EE94-437B-A303-422CE95621BF}" type="pres">
      <dgm:prSet presAssocID="{CF4379B9-AD51-4064-9581-472FAD882489}" presName="parTx" presStyleLbl="revTx" presStyleIdx="3" presStyleCnt="5">
        <dgm:presLayoutVars>
          <dgm:chMax val="0"/>
          <dgm:chPref val="0"/>
        </dgm:presLayoutVars>
      </dgm:prSet>
      <dgm:spPr/>
    </dgm:pt>
    <dgm:pt modelId="{31059B3A-B3E6-42BD-B4DF-35CCA8F45185}" type="pres">
      <dgm:prSet presAssocID="{20706AE3-E8CE-4383-BF89-5E296ABC1ADE}" presName="sibTrans" presStyleCnt="0"/>
      <dgm:spPr/>
    </dgm:pt>
    <dgm:pt modelId="{5F6FC882-C82A-4228-9EBC-824966228225}" type="pres">
      <dgm:prSet presAssocID="{E151B62F-2C3E-43D6-A778-09E8BD81C32C}" presName="compNode" presStyleCnt="0"/>
      <dgm:spPr/>
    </dgm:pt>
    <dgm:pt modelId="{6B01284E-9045-402F-A238-994E0C13D862}" type="pres">
      <dgm:prSet presAssocID="{E151B62F-2C3E-43D6-A778-09E8BD81C32C}" presName="bgRect" presStyleLbl="bgShp" presStyleIdx="4" presStyleCnt="5"/>
      <dgm:spPr>
        <a:solidFill>
          <a:schemeClr val="accent1">
            <a:lumMod val="40000"/>
            <a:lumOff val="60000"/>
          </a:schemeClr>
        </a:solidFill>
      </dgm:spPr>
    </dgm:pt>
    <dgm:pt modelId="{049DDD24-E3B6-4597-96C7-8A1FCBDFD57D}" type="pres">
      <dgm:prSet presAssocID="{E151B62F-2C3E-43D6-A778-09E8BD81C32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706FC040-87B8-4511-BF02-1587A44C04A5}" type="pres">
      <dgm:prSet presAssocID="{E151B62F-2C3E-43D6-A778-09E8BD81C32C}" presName="spaceRect" presStyleCnt="0"/>
      <dgm:spPr/>
    </dgm:pt>
    <dgm:pt modelId="{8AABEF4E-3F01-422F-AA79-3FABFAE8566A}" type="pres">
      <dgm:prSet presAssocID="{E151B62F-2C3E-43D6-A778-09E8BD81C32C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55B400F-DB6F-457B-A914-CFA531F4ED95}" type="presOf" srcId="{33710681-63DE-4344-9F76-71C7502C42FD}" destId="{555E4B1A-F9D7-4DB5-B9CC-DEF873ADB8A0}" srcOrd="0" destOrd="0" presId="urn:microsoft.com/office/officeart/2018/2/layout/IconVerticalSolidList"/>
    <dgm:cxn modelId="{81DD0510-CC06-41EF-94C5-63C60B68F45E}" type="presOf" srcId="{DDDF3574-18D2-44C1-B9CE-977BDA8CB51B}" destId="{DAB4865A-F630-4E21-867D-AF6F37055345}" srcOrd="0" destOrd="0" presId="urn:microsoft.com/office/officeart/2018/2/layout/IconVerticalSolidList"/>
    <dgm:cxn modelId="{2397642B-D0FB-430D-957C-9CC2B4B5642C}" srcId="{222EA16F-1C71-462D-BDA4-8849E6BD4C6D}" destId="{4325D77F-1319-48AA-B827-48E01D2B2423}" srcOrd="0" destOrd="0" parTransId="{811A1810-409E-4124-B2FC-7BF1B1C97D89}" sibTransId="{624E6DDF-F857-4C79-8FE2-4B4C57D7D46F}"/>
    <dgm:cxn modelId="{52C45534-42E0-4002-9BF2-29E63B03652F}" srcId="{222EA16F-1C71-462D-BDA4-8849E6BD4C6D}" destId="{CF4379B9-AD51-4064-9581-472FAD882489}" srcOrd="3" destOrd="0" parTransId="{0E8F621A-78CC-4D28-8C22-83C261322ED8}" sibTransId="{20706AE3-E8CE-4383-BF89-5E296ABC1ADE}"/>
    <dgm:cxn modelId="{3D23B944-9D0A-4517-867E-0E0669BD8686}" srcId="{222EA16F-1C71-462D-BDA4-8849E6BD4C6D}" destId="{33710681-63DE-4344-9F76-71C7502C42FD}" srcOrd="1" destOrd="0" parTransId="{17B0A419-D714-462D-9FE5-C3AFD66DBF6B}" sibTransId="{35B476A6-3910-4C87-BA3B-29D83D52DA99}"/>
    <dgm:cxn modelId="{4327836F-6D46-42D1-92B3-06C1D510F64A}" type="presOf" srcId="{E151B62F-2C3E-43D6-A778-09E8BD81C32C}" destId="{8AABEF4E-3F01-422F-AA79-3FABFAE8566A}" srcOrd="0" destOrd="0" presId="urn:microsoft.com/office/officeart/2018/2/layout/IconVerticalSolidList"/>
    <dgm:cxn modelId="{90BF6095-3465-458C-9C03-AC98C74F7533}" type="presOf" srcId="{222EA16F-1C71-462D-BDA4-8849E6BD4C6D}" destId="{11ABF086-550D-4A68-BAC0-97FE262991C2}" srcOrd="0" destOrd="0" presId="urn:microsoft.com/office/officeart/2018/2/layout/IconVerticalSolidList"/>
    <dgm:cxn modelId="{30E6DCD9-314A-43A2-ADB6-4879E35A1227}" srcId="{222EA16F-1C71-462D-BDA4-8849E6BD4C6D}" destId="{E151B62F-2C3E-43D6-A778-09E8BD81C32C}" srcOrd="4" destOrd="0" parTransId="{242442E1-628D-44FB-908C-36088D5BAD59}" sibTransId="{391FD258-95B2-40CD-A013-E4D14959E7AA}"/>
    <dgm:cxn modelId="{C165C5DE-8DD5-49C5-B6AC-5DD723C5B932}" srcId="{222EA16F-1C71-462D-BDA4-8849E6BD4C6D}" destId="{DDDF3574-18D2-44C1-B9CE-977BDA8CB51B}" srcOrd="2" destOrd="0" parTransId="{66DFDEFD-9F51-4F53-8737-FDBF3478A37C}" sibTransId="{0071D667-4E37-46B8-B955-08D9CB333F23}"/>
    <dgm:cxn modelId="{DF9213E6-DF2F-4DBB-AE10-E11C44AAA4BF}" type="presOf" srcId="{4325D77F-1319-48AA-B827-48E01D2B2423}" destId="{54521BD2-6B12-46A1-8ADE-211B187DD1D4}" srcOrd="0" destOrd="0" presId="urn:microsoft.com/office/officeart/2018/2/layout/IconVerticalSolidList"/>
    <dgm:cxn modelId="{5D1693F0-2F0F-4E6D-AEF6-47A82F14D41B}" type="presOf" srcId="{CF4379B9-AD51-4064-9581-472FAD882489}" destId="{4AC5CFDD-EE94-437B-A303-422CE95621BF}" srcOrd="0" destOrd="0" presId="urn:microsoft.com/office/officeart/2018/2/layout/IconVerticalSolidList"/>
    <dgm:cxn modelId="{5DCC2D6B-08B1-4059-82D0-59F75F4C7CF6}" type="presParOf" srcId="{11ABF086-550D-4A68-BAC0-97FE262991C2}" destId="{55B2AD68-9687-42A5-8E61-4E428BB97AFF}" srcOrd="0" destOrd="0" presId="urn:microsoft.com/office/officeart/2018/2/layout/IconVerticalSolidList"/>
    <dgm:cxn modelId="{492D486D-CC17-45DD-AC27-46796BE1518C}" type="presParOf" srcId="{55B2AD68-9687-42A5-8E61-4E428BB97AFF}" destId="{5232C4A6-DD34-4D95-8CBE-526329074273}" srcOrd="0" destOrd="0" presId="urn:microsoft.com/office/officeart/2018/2/layout/IconVerticalSolidList"/>
    <dgm:cxn modelId="{EC8F13BE-6140-4FCF-B1AC-40B2D27C499D}" type="presParOf" srcId="{55B2AD68-9687-42A5-8E61-4E428BB97AFF}" destId="{25418AC7-4D47-4920-B773-65E2AAF10A72}" srcOrd="1" destOrd="0" presId="urn:microsoft.com/office/officeart/2018/2/layout/IconVerticalSolidList"/>
    <dgm:cxn modelId="{FCBA1005-5300-4185-990D-B35D72D85507}" type="presParOf" srcId="{55B2AD68-9687-42A5-8E61-4E428BB97AFF}" destId="{37206902-BE0B-4270-B387-55F7680F97DA}" srcOrd="2" destOrd="0" presId="urn:microsoft.com/office/officeart/2018/2/layout/IconVerticalSolidList"/>
    <dgm:cxn modelId="{F4DB6141-7E28-473F-9D24-3E0520C4A4E6}" type="presParOf" srcId="{55B2AD68-9687-42A5-8E61-4E428BB97AFF}" destId="{54521BD2-6B12-46A1-8ADE-211B187DD1D4}" srcOrd="3" destOrd="0" presId="urn:microsoft.com/office/officeart/2018/2/layout/IconVerticalSolidList"/>
    <dgm:cxn modelId="{BD3BF26D-EB78-4616-835C-A1A862747B99}" type="presParOf" srcId="{11ABF086-550D-4A68-BAC0-97FE262991C2}" destId="{B2495942-9D69-42F7-9191-0B68D077EEBF}" srcOrd="1" destOrd="0" presId="urn:microsoft.com/office/officeart/2018/2/layout/IconVerticalSolidList"/>
    <dgm:cxn modelId="{BD8C827A-B5C4-4004-A33E-01A896C78FA7}" type="presParOf" srcId="{11ABF086-550D-4A68-BAC0-97FE262991C2}" destId="{75E2BDA6-E0F6-47EF-83DE-57B46007C9EB}" srcOrd="2" destOrd="0" presId="urn:microsoft.com/office/officeart/2018/2/layout/IconVerticalSolidList"/>
    <dgm:cxn modelId="{046733BD-BD7D-4807-8667-C9164A1B5EF6}" type="presParOf" srcId="{75E2BDA6-E0F6-47EF-83DE-57B46007C9EB}" destId="{0516D3F4-7999-447D-98EE-1B7CFF812AB9}" srcOrd="0" destOrd="0" presId="urn:microsoft.com/office/officeart/2018/2/layout/IconVerticalSolidList"/>
    <dgm:cxn modelId="{E99AC88A-C897-4ABC-B026-7CB6AB5CF94C}" type="presParOf" srcId="{75E2BDA6-E0F6-47EF-83DE-57B46007C9EB}" destId="{A342F8FF-B50D-444F-9B42-1140C981F61C}" srcOrd="1" destOrd="0" presId="urn:microsoft.com/office/officeart/2018/2/layout/IconVerticalSolidList"/>
    <dgm:cxn modelId="{92E235AB-09CD-49C0-975E-B1F64D06B2BC}" type="presParOf" srcId="{75E2BDA6-E0F6-47EF-83DE-57B46007C9EB}" destId="{6749F7A0-249C-4F7A-9F01-4984B58F567A}" srcOrd="2" destOrd="0" presId="urn:microsoft.com/office/officeart/2018/2/layout/IconVerticalSolidList"/>
    <dgm:cxn modelId="{CD1230D9-FA24-4D87-B2F5-7DAAF3B67331}" type="presParOf" srcId="{75E2BDA6-E0F6-47EF-83DE-57B46007C9EB}" destId="{555E4B1A-F9D7-4DB5-B9CC-DEF873ADB8A0}" srcOrd="3" destOrd="0" presId="urn:microsoft.com/office/officeart/2018/2/layout/IconVerticalSolidList"/>
    <dgm:cxn modelId="{421D4C31-2AFA-4C04-AD7D-F348C20DF388}" type="presParOf" srcId="{11ABF086-550D-4A68-BAC0-97FE262991C2}" destId="{41CCA94F-FB71-496A-9E80-48EF9295200A}" srcOrd="3" destOrd="0" presId="urn:microsoft.com/office/officeart/2018/2/layout/IconVerticalSolidList"/>
    <dgm:cxn modelId="{8670615A-A721-4350-8137-F0C824028DBB}" type="presParOf" srcId="{11ABF086-550D-4A68-BAC0-97FE262991C2}" destId="{FABA2E66-51CC-4586-8349-176B1432822F}" srcOrd="4" destOrd="0" presId="urn:microsoft.com/office/officeart/2018/2/layout/IconVerticalSolidList"/>
    <dgm:cxn modelId="{44C7F3FF-4926-461F-B70A-B3CE0D0D74F4}" type="presParOf" srcId="{FABA2E66-51CC-4586-8349-176B1432822F}" destId="{5CCE01F2-4D82-44D1-9F0A-28305B550F2A}" srcOrd="0" destOrd="0" presId="urn:microsoft.com/office/officeart/2018/2/layout/IconVerticalSolidList"/>
    <dgm:cxn modelId="{B7924AAB-0FF1-4B3D-9B4C-2748F1297EE0}" type="presParOf" srcId="{FABA2E66-51CC-4586-8349-176B1432822F}" destId="{5D6CFBA9-2028-4B1F-A2BF-C47BD40CE60F}" srcOrd="1" destOrd="0" presId="urn:microsoft.com/office/officeart/2018/2/layout/IconVerticalSolidList"/>
    <dgm:cxn modelId="{E29F75C1-1928-41A9-9CF4-ACF6AC7BEB79}" type="presParOf" srcId="{FABA2E66-51CC-4586-8349-176B1432822F}" destId="{60A3906D-5DD0-4B14-B0C9-6FC2186702BF}" srcOrd="2" destOrd="0" presId="urn:microsoft.com/office/officeart/2018/2/layout/IconVerticalSolidList"/>
    <dgm:cxn modelId="{8A27171D-0240-4FA3-B73B-3A08D6B77CB0}" type="presParOf" srcId="{FABA2E66-51CC-4586-8349-176B1432822F}" destId="{DAB4865A-F630-4E21-867D-AF6F37055345}" srcOrd="3" destOrd="0" presId="urn:microsoft.com/office/officeart/2018/2/layout/IconVerticalSolidList"/>
    <dgm:cxn modelId="{9964D5DA-F917-463B-A09B-74DE1366FEF8}" type="presParOf" srcId="{11ABF086-550D-4A68-BAC0-97FE262991C2}" destId="{039019E0-992E-4F0E-965F-CCBB6283ECDD}" srcOrd="5" destOrd="0" presId="urn:microsoft.com/office/officeart/2018/2/layout/IconVerticalSolidList"/>
    <dgm:cxn modelId="{EAA8F6AF-9CF5-4D16-8BEF-772889040268}" type="presParOf" srcId="{11ABF086-550D-4A68-BAC0-97FE262991C2}" destId="{1CBE33A8-85B9-4A7B-82C4-2AA5EAA0BC4D}" srcOrd="6" destOrd="0" presId="urn:microsoft.com/office/officeart/2018/2/layout/IconVerticalSolidList"/>
    <dgm:cxn modelId="{0C577D87-C121-4954-8AEC-40474E5522CD}" type="presParOf" srcId="{1CBE33A8-85B9-4A7B-82C4-2AA5EAA0BC4D}" destId="{96A65C39-BBAC-493A-B040-C856BCAFB013}" srcOrd="0" destOrd="0" presId="urn:microsoft.com/office/officeart/2018/2/layout/IconVerticalSolidList"/>
    <dgm:cxn modelId="{7C258277-5384-4CC8-B44B-AFDCC828AC73}" type="presParOf" srcId="{1CBE33A8-85B9-4A7B-82C4-2AA5EAA0BC4D}" destId="{2272A3DB-0F0F-4064-B27C-F354BBAB993A}" srcOrd="1" destOrd="0" presId="urn:microsoft.com/office/officeart/2018/2/layout/IconVerticalSolidList"/>
    <dgm:cxn modelId="{E70BC66E-8DBB-48CF-9FD1-AB0A039BA30F}" type="presParOf" srcId="{1CBE33A8-85B9-4A7B-82C4-2AA5EAA0BC4D}" destId="{18A9199C-9F82-4EC0-B02A-A6C2B23362CE}" srcOrd="2" destOrd="0" presId="urn:microsoft.com/office/officeart/2018/2/layout/IconVerticalSolidList"/>
    <dgm:cxn modelId="{F734D21B-C6C1-49F7-8BDB-8D0604655E95}" type="presParOf" srcId="{1CBE33A8-85B9-4A7B-82C4-2AA5EAA0BC4D}" destId="{4AC5CFDD-EE94-437B-A303-422CE95621BF}" srcOrd="3" destOrd="0" presId="urn:microsoft.com/office/officeart/2018/2/layout/IconVerticalSolidList"/>
    <dgm:cxn modelId="{C8FEAA4F-D660-4EFF-9A4B-E277B47E04EF}" type="presParOf" srcId="{11ABF086-550D-4A68-BAC0-97FE262991C2}" destId="{31059B3A-B3E6-42BD-B4DF-35CCA8F45185}" srcOrd="7" destOrd="0" presId="urn:microsoft.com/office/officeart/2018/2/layout/IconVerticalSolidList"/>
    <dgm:cxn modelId="{AA6BF8E6-ED96-4B31-AB4F-8AF8F2E15589}" type="presParOf" srcId="{11ABF086-550D-4A68-BAC0-97FE262991C2}" destId="{5F6FC882-C82A-4228-9EBC-824966228225}" srcOrd="8" destOrd="0" presId="urn:microsoft.com/office/officeart/2018/2/layout/IconVerticalSolidList"/>
    <dgm:cxn modelId="{4DB0F146-2E2B-43C6-B966-ED50548DC744}" type="presParOf" srcId="{5F6FC882-C82A-4228-9EBC-824966228225}" destId="{6B01284E-9045-402F-A238-994E0C13D862}" srcOrd="0" destOrd="0" presId="urn:microsoft.com/office/officeart/2018/2/layout/IconVerticalSolidList"/>
    <dgm:cxn modelId="{95A42E6B-F1D4-47F4-A601-2DC9EAFAFD84}" type="presParOf" srcId="{5F6FC882-C82A-4228-9EBC-824966228225}" destId="{049DDD24-E3B6-4597-96C7-8A1FCBDFD57D}" srcOrd="1" destOrd="0" presId="urn:microsoft.com/office/officeart/2018/2/layout/IconVerticalSolidList"/>
    <dgm:cxn modelId="{C5F2E45A-2E01-4AE7-9D4D-0AADAC93F825}" type="presParOf" srcId="{5F6FC882-C82A-4228-9EBC-824966228225}" destId="{706FC040-87B8-4511-BF02-1587A44C04A5}" srcOrd="2" destOrd="0" presId="urn:microsoft.com/office/officeart/2018/2/layout/IconVerticalSolidList"/>
    <dgm:cxn modelId="{D54AD819-ADAB-41BF-94B7-5C31C289C81D}" type="presParOf" srcId="{5F6FC882-C82A-4228-9EBC-824966228225}" destId="{8AABEF4E-3F01-422F-AA79-3FABFAE8566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9E94EC-4E8D-4A13-A35E-112DAC979312}">
      <dsp:nvSpPr>
        <dsp:cNvPr id="0" name=""/>
        <dsp:cNvSpPr/>
      </dsp:nvSpPr>
      <dsp:spPr>
        <a:xfrm>
          <a:off x="4964" y="595059"/>
          <a:ext cx="2362258" cy="1627596"/>
        </a:xfrm>
        <a:prstGeom prst="roundRect">
          <a:avLst/>
        </a:prstGeom>
        <a:blipFill>
          <a:blip xmlns:r="http://schemas.openxmlformats.org/officeDocument/2006/relationships" r:embed="rId1"/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FD09E1-F2EA-4D29-8364-44846DD4D975}">
      <dsp:nvSpPr>
        <dsp:cNvPr id="0" name=""/>
        <dsp:cNvSpPr/>
      </dsp:nvSpPr>
      <dsp:spPr>
        <a:xfrm>
          <a:off x="4964" y="2222655"/>
          <a:ext cx="2362258" cy="876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600" kern="1200" dirty="0"/>
            <a:t>Data retrieval</a:t>
          </a:r>
        </a:p>
      </dsp:txBody>
      <dsp:txXfrm>
        <a:off x="4964" y="2222655"/>
        <a:ext cx="2362258" cy="876397"/>
      </dsp:txXfrm>
    </dsp:sp>
    <dsp:sp modelId="{1C2CC5A4-55ED-4FE2-B1F5-F4BF8B834DCF}">
      <dsp:nvSpPr>
        <dsp:cNvPr id="0" name=""/>
        <dsp:cNvSpPr/>
      </dsp:nvSpPr>
      <dsp:spPr>
        <a:xfrm>
          <a:off x="2603547" y="595059"/>
          <a:ext cx="2362258" cy="1627596"/>
        </a:xfrm>
        <a:prstGeom prst="roundRect">
          <a:avLst/>
        </a:prstGeom>
        <a:blipFill>
          <a:blip xmlns:r="http://schemas.openxmlformats.org/officeDocument/2006/relationships" r:embed="rId2"/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34794D-92D4-4E12-9AB4-0BF672D19514}">
      <dsp:nvSpPr>
        <dsp:cNvPr id="0" name=""/>
        <dsp:cNvSpPr/>
      </dsp:nvSpPr>
      <dsp:spPr>
        <a:xfrm>
          <a:off x="2603547" y="2222655"/>
          <a:ext cx="2362258" cy="876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600" kern="1200" dirty="0"/>
            <a:t>Data preparation</a:t>
          </a:r>
        </a:p>
      </dsp:txBody>
      <dsp:txXfrm>
        <a:off x="2603547" y="2222655"/>
        <a:ext cx="2362258" cy="876397"/>
      </dsp:txXfrm>
    </dsp:sp>
    <dsp:sp modelId="{F27D76DD-52E7-459C-ACE9-59BD64393956}">
      <dsp:nvSpPr>
        <dsp:cNvPr id="0" name=""/>
        <dsp:cNvSpPr/>
      </dsp:nvSpPr>
      <dsp:spPr>
        <a:xfrm>
          <a:off x="5202131" y="595059"/>
          <a:ext cx="2362258" cy="1627596"/>
        </a:xfrm>
        <a:prstGeom prst="roundRect">
          <a:avLst/>
        </a:prstGeom>
        <a:blipFill>
          <a:blip xmlns:r="http://schemas.openxmlformats.org/officeDocument/2006/relationships" r:embed="rId3"/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41E2F3-3EE1-487D-982E-4576780B6FC2}">
      <dsp:nvSpPr>
        <dsp:cNvPr id="0" name=""/>
        <dsp:cNvSpPr/>
      </dsp:nvSpPr>
      <dsp:spPr>
        <a:xfrm>
          <a:off x="5202131" y="2222655"/>
          <a:ext cx="2362258" cy="876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600" kern="1200" dirty="0"/>
            <a:t>Feature selection</a:t>
          </a:r>
        </a:p>
      </dsp:txBody>
      <dsp:txXfrm>
        <a:off x="5202131" y="2222655"/>
        <a:ext cx="2362258" cy="876397"/>
      </dsp:txXfrm>
    </dsp:sp>
    <dsp:sp modelId="{EF6B9835-725B-4335-9852-2C9B7A9FF3F5}">
      <dsp:nvSpPr>
        <dsp:cNvPr id="0" name=""/>
        <dsp:cNvSpPr/>
      </dsp:nvSpPr>
      <dsp:spPr>
        <a:xfrm>
          <a:off x="7800714" y="595059"/>
          <a:ext cx="2362258" cy="1627596"/>
        </a:xfrm>
        <a:prstGeom prst="round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3798A3-4231-4149-89AF-18ADE44816DD}">
      <dsp:nvSpPr>
        <dsp:cNvPr id="0" name=""/>
        <dsp:cNvSpPr/>
      </dsp:nvSpPr>
      <dsp:spPr>
        <a:xfrm>
          <a:off x="7800714" y="2222655"/>
          <a:ext cx="2362258" cy="876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600" kern="1200" dirty="0"/>
            <a:t>Model fitting and selection</a:t>
          </a:r>
        </a:p>
      </dsp:txBody>
      <dsp:txXfrm>
        <a:off x="7800714" y="2222655"/>
        <a:ext cx="2362258" cy="8763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E0DF11-FE08-4E48-8C62-19FDD9512B6F}">
      <dsp:nvSpPr>
        <dsp:cNvPr id="0" name=""/>
        <dsp:cNvSpPr/>
      </dsp:nvSpPr>
      <dsp:spPr>
        <a:xfrm>
          <a:off x="0" y="3581"/>
          <a:ext cx="10506456" cy="762963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F810AF-8745-4BAF-B15E-0C648912007B}">
      <dsp:nvSpPr>
        <dsp:cNvPr id="0" name=""/>
        <dsp:cNvSpPr/>
      </dsp:nvSpPr>
      <dsp:spPr>
        <a:xfrm>
          <a:off x="230796" y="175248"/>
          <a:ext cx="419630" cy="4196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29C6E0-0086-41C1-99A3-31B2A687B7FC}">
      <dsp:nvSpPr>
        <dsp:cNvPr id="0" name=""/>
        <dsp:cNvSpPr/>
      </dsp:nvSpPr>
      <dsp:spPr>
        <a:xfrm>
          <a:off x="881223" y="3581"/>
          <a:ext cx="4727905" cy="762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47" tIns="80747" rIns="80747" bIns="8074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 dirty="0"/>
            <a:t>Dropped </a:t>
          </a:r>
          <a:r>
            <a:rPr lang="en-SG" sz="1900" kern="1200" dirty="0" err="1"/>
            <a:t>NaN</a:t>
          </a:r>
          <a:r>
            <a:rPr lang="en-SG" sz="1900" kern="1200" dirty="0"/>
            <a:t> data</a:t>
          </a:r>
          <a:endParaRPr lang="en-US" sz="1900" kern="1200" dirty="0"/>
        </a:p>
      </dsp:txBody>
      <dsp:txXfrm>
        <a:off x="881223" y="3581"/>
        <a:ext cx="4727905" cy="762963"/>
      </dsp:txXfrm>
    </dsp:sp>
    <dsp:sp modelId="{FCCC660B-9AEA-46D8-8B25-66364E7B8A93}">
      <dsp:nvSpPr>
        <dsp:cNvPr id="0" name=""/>
        <dsp:cNvSpPr/>
      </dsp:nvSpPr>
      <dsp:spPr>
        <a:xfrm>
          <a:off x="5609128" y="3581"/>
          <a:ext cx="4897327" cy="762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47" tIns="80747" rIns="80747" bIns="8074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/>
            <a:t>Shows that have not finished airing</a:t>
          </a:r>
          <a:endParaRPr lang="en-US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/>
            <a:t>Shows with no start date</a:t>
          </a:r>
          <a:endParaRPr lang="en-US" sz="1800" kern="1200"/>
        </a:p>
      </dsp:txBody>
      <dsp:txXfrm>
        <a:off x="5609128" y="3581"/>
        <a:ext cx="4897327" cy="762963"/>
      </dsp:txXfrm>
    </dsp:sp>
    <dsp:sp modelId="{057DED44-774D-4DCA-A628-E7965985B58D}">
      <dsp:nvSpPr>
        <dsp:cNvPr id="0" name=""/>
        <dsp:cNvSpPr/>
      </dsp:nvSpPr>
      <dsp:spPr>
        <a:xfrm>
          <a:off x="0" y="957286"/>
          <a:ext cx="10506456" cy="762963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35E72B-ACA0-4A2C-A694-FF03B7BF918F}">
      <dsp:nvSpPr>
        <dsp:cNvPr id="0" name=""/>
        <dsp:cNvSpPr/>
      </dsp:nvSpPr>
      <dsp:spPr>
        <a:xfrm>
          <a:off x="230796" y="1128953"/>
          <a:ext cx="419630" cy="4196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E597D7-1289-4ADA-B8CE-78E79E166CE0}">
      <dsp:nvSpPr>
        <dsp:cNvPr id="0" name=""/>
        <dsp:cNvSpPr/>
      </dsp:nvSpPr>
      <dsp:spPr>
        <a:xfrm>
          <a:off x="881223" y="957286"/>
          <a:ext cx="4727905" cy="762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47" tIns="80747" rIns="80747" bIns="8074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 dirty="0"/>
            <a:t>Cleaned </a:t>
          </a:r>
          <a:r>
            <a:rPr lang="en-SG" sz="1900" kern="1200" dirty="0" err="1"/>
            <a:t>NaN</a:t>
          </a:r>
          <a:r>
            <a:rPr lang="en-SG" sz="1900" kern="1200" dirty="0"/>
            <a:t> data</a:t>
          </a:r>
          <a:endParaRPr lang="en-US" sz="1900" kern="1200" dirty="0"/>
        </a:p>
      </dsp:txBody>
      <dsp:txXfrm>
        <a:off x="881223" y="957286"/>
        <a:ext cx="4727905" cy="762963"/>
      </dsp:txXfrm>
    </dsp:sp>
    <dsp:sp modelId="{F2FFEC3A-5FA5-43FC-B216-86C949376FE5}">
      <dsp:nvSpPr>
        <dsp:cNvPr id="0" name=""/>
        <dsp:cNvSpPr/>
      </dsp:nvSpPr>
      <dsp:spPr>
        <a:xfrm>
          <a:off x="5609128" y="957286"/>
          <a:ext cx="4897327" cy="762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47" tIns="80747" rIns="80747" bIns="8074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/>
            <a:t>E.g. Movies with NaN episodes </a:t>
          </a:r>
          <a:r>
            <a:rPr lang="en-SG" sz="1800" kern="1200">
              <a:sym typeface="Wingdings" panose="05000000000000000000" pitchFamily="2" charset="2"/>
            </a:rPr>
            <a:t></a:t>
          </a:r>
          <a:r>
            <a:rPr lang="en-SG" sz="1800" kern="1200"/>
            <a:t> 1 episode</a:t>
          </a:r>
          <a:endParaRPr lang="en-US" sz="1800" kern="1200"/>
        </a:p>
      </dsp:txBody>
      <dsp:txXfrm>
        <a:off x="5609128" y="957286"/>
        <a:ext cx="4897327" cy="762963"/>
      </dsp:txXfrm>
    </dsp:sp>
    <dsp:sp modelId="{96FD6F8B-EB52-4639-84C6-D7B68F3F398F}">
      <dsp:nvSpPr>
        <dsp:cNvPr id="0" name=""/>
        <dsp:cNvSpPr/>
      </dsp:nvSpPr>
      <dsp:spPr>
        <a:xfrm>
          <a:off x="0" y="1910991"/>
          <a:ext cx="10506456" cy="762963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DF2DD4-C440-447B-AC21-FA969DCC1CD5}">
      <dsp:nvSpPr>
        <dsp:cNvPr id="0" name=""/>
        <dsp:cNvSpPr/>
      </dsp:nvSpPr>
      <dsp:spPr>
        <a:xfrm>
          <a:off x="230796" y="2082657"/>
          <a:ext cx="419630" cy="4196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7FFD3D-F5EE-4087-AAE6-000DB919E7FD}">
      <dsp:nvSpPr>
        <dsp:cNvPr id="0" name=""/>
        <dsp:cNvSpPr/>
      </dsp:nvSpPr>
      <dsp:spPr>
        <a:xfrm>
          <a:off x="881223" y="1910991"/>
          <a:ext cx="9625232" cy="762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47" tIns="80747" rIns="80747" bIns="8074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/>
            <a:t>Treated categorical data and added counts</a:t>
          </a:r>
          <a:endParaRPr lang="en-US" sz="1900" kern="1200"/>
        </a:p>
      </dsp:txBody>
      <dsp:txXfrm>
        <a:off x="881223" y="1910991"/>
        <a:ext cx="9625232" cy="762963"/>
      </dsp:txXfrm>
    </dsp:sp>
    <dsp:sp modelId="{47DEF6C7-C857-4A6F-A47A-3B648034E760}">
      <dsp:nvSpPr>
        <dsp:cNvPr id="0" name=""/>
        <dsp:cNvSpPr/>
      </dsp:nvSpPr>
      <dsp:spPr>
        <a:xfrm>
          <a:off x="0" y="2864695"/>
          <a:ext cx="10506456" cy="762963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37BE76-4F99-49D7-BBF3-43A6173C7231}">
      <dsp:nvSpPr>
        <dsp:cNvPr id="0" name=""/>
        <dsp:cNvSpPr/>
      </dsp:nvSpPr>
      <dsp:spPr>
        <a:xfrm>
          <a:off x="230796" y="3036362"/>
          <a:ext cx="419630" cy="4196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D49FC4-2AC2-4C3A-A3F9-2244995AF5BC}">
      <dsp:nvSpPr>
        <dsp:cNvPr id="0" name=""/>
        <dsp:cNvSpPr/>
      </dsp:nvSpPr>
      <dsp:spPr>
        <a:xfrm>
          <a:off x="881223" y="2864695"/>
          <a:ext cx="9625232" cy="762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47" tIns="80747" rIns="80747" bIns="8074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 dirty="0"/>
            <a:t>Transformed features with log10, nested log10, sqrt</a:t>
          </a:r>
          <a:endParaRPr lang="en-US" sz="1900" kern="1200" dirty="0"/>
        </a:p>
      </dsp:txBody>
      <dsp:txXfrm>
        <a:off x="881223" y="2864695"/>
        <a:ext cx="9625232" cy="762963"/>
      </dsp:txXfrm>
    </dsp:sp>
    <dsp:sp modelId="{7479167F-6F2F-4CC6-B702-9177558DE5E9}">
      <dsp:nvSpPr>
        <dsp:cNvPr id="0" name=""/>
        <dsp:cNvSpPr/>
      </dsp:nvSpPr>
      <dsp:spPr>
        <a:xfrm>
          <a:off x="0" y="3818400"/>
          <a:ext cx="10506456" cy="762963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9027BF-F6A5-49B8-B21B-79F8C7159A66}">
      <dsp:nvSpPr>
        <dsp:cNvPr id="0" name=""/>
        <dsp:cNvSpPr/>
      </dsp:nvSpPr>
      <dsp:spPr>
        <a:xfrm>
          <a:off x="230796" y="3990067"/>
          <a:ext cx="419630" cy="41963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566C08-7B39-4B18-B1FC-1AF73F5E031E}">
      <dsp:nvSpPr>
        <dsp:cNvPr id="0" name=""/>
        <dsp:cNvSpPr/>
      </dsp:nvSpPr>
      <dsp:spPr>
        <a:xfrm>
          <a:off x="881223" y="3818400"/>
          <a:ext cx="9625232" cy="762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47" tIns="80747" rIns="80747" bIns="8074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/>
            <a:t>Clipped episodes and duration, multiplied to get clipped length</a:t>
          </a:r>
          <a:endParaRPr lang="en-US" sz="1900" kern="1200"/>
        </a:p>
      </dsp:txBody>
      <dsp:txXfrm>
        <a:off x="881223" y="3818400"/>
        <a:ext cx="9625232" cy="7629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B342AC-BBBF-4225-AAC8-275577AD02E7}">
      <dsp:nvSpPr>
        <dsp:cNvPr id="0" name=""/>
        <dsp:cNvSpPr/>
      </dsp:nvSpPr>
      <dsp:spPr>
        <a:xfrm>
          <a:off x="0" y="806494"/>
          <a:ext cx="6812280" cy="2702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8709" tIns="541528" rIns="528709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600" kern="1200"/>
            <a:t>Dropped shows that have not finished airing</a:t>
          </a:r>
          <a:endParaRPr lang="en-US" sz="2600" kern="1200"/>
        </a:p>
        <a:p>
          <a:pPr marL="457200" lvl="2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600" i="1" kern="1200"/>
            <a:t>150 shows currently airing or not yet aired</a:t>
          </a:r>
          <a:endParaRPr lang="en-US" sz="2600" i="1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600" kern="1200"/>
            <a:t>Dropped shows with no start date</a:t>
          </a:r>
          <a:endParaRPr lang="en-US" sz="2600" kern="1200"/>
        </a:p>
        <a:p>
          <a:pPr marL="457200" lvl="2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600" i="1" kern="1200"/>
            <a:t>7 shows</a:t>
          </a:r>
          <a:endParaRPr lang="en-US" sz="2600" i="1" kern="1200"/>
        </a:p>
      </dsp:txBody>
      <dsp:txXfrm>
        <a:off x="0" y="806494"/>
        <a:ext cx="6812280" cy="2702700"/>
      </dsp:txXfrm>
    </dsp:sp>
    <dsp:sp modelId="{D800E384-8D98-4D1D-9D92-6074AD266F54}">
      <dsp:nvSpPr>
        <dsp:cNvPr id="0" name=""/>
        <dsp:cNvSpPr/>
      </dsp:nvSpPr>
      <dsp:spPr>
        <a:xfrm>
          <a:off x="340614" y="422734"/>
          <a:ext cx="4768596" cy="76752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242" tIns="0" rIns="180242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600" kern="1200" dirty="0"/>
            <a:t>Limited data further</a:t>
          </a:r>
          <a:endParaRPr lang="en-US" sz="2600" kern="1200" dirty="0"/>
        </a:p>
      </dsp:txBody>
      <dsp:txXfrm>
        <a:off x="378081" y="460201"/>
        <a:ext cx="4693662" cy="692586"/>
      </dsp:txXfrm>
    </dsp:sp>
    <dsp:sp modelId="{6FE82523-288A-4695-88EC-B401AF2E9598}">
      <dsp:nvSpPr>
        <dsp:cNvPr id="0" name=""/>
        <dsp:cNvSpPr/>
      </dsp:nvSpPr>
      <dsp:spPr>
        <a:xfrm>
          <a:off x="0" y="4033354"/>
          <a:ext cx="6812280" cy="10851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8709" tIns="541528" rIns="528709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600" kern="1200"/>
            <a:t>Movies with NaN episodes </a:t>
          </a:r>
          <a:r>
            <a:rPr lang="en-SG" sz="2600" kern="1200">
              <a:sym typeface="Wingdings" panose="05000000000000000000" pitchFamily="2" charset="2"/>
            </a:rPr>
            <a:t></a:t>
          </a:r>
          <a:r>
            <a:rPr lang="en-SG" sz="2600" kern="1200"/>
            <a:t> 1 episode</a:t>
          </a:r>
          <a:endParaRPr lang="en-US" sz="2600" kern="1200"/>
        </a:p>
      </dsp:txBody>
      <dsp:txXfrm>
        <a:off x="0" y="4033354"/>
        <a:ext cx="6812280" cy="1085175"/>
      </dsp:txXfrm>
    </dsp:sp>
    <dsp:sp modelId="{61290B73-51B1-4841-9DF0-8A4CAB6B4831}">
      <dsp:nvSpPr>
        <dsp:cNvPr id="0" name=""/>
        <dsp:cNvSpPr/>
      </dsp:nvSpPr>
      <dsp:spPr>
        <a:xfrm>
          <a:off x="340614" y="3649594"/>
          <a:ext cx="4768596" cy="76752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242" tIns="0" rIns="180242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600" kern="1200" dirty="0"/>
            <a:t>Cleaned </a:t>
          </a:r>
          <a:r>
            <a:rPr lang="en-SG" sz="2600" kern="1200" dirty="0" err="1"/>
            <a:t>NaN</a:t>
          </a:r>
          <a:r>
            <a:rPr lang="en-SG" sz="2600" kern="1200" dirty="0"/>
            <a:t> data</a:t>
          </a:r>
          <a:endParaRPr lang="en-US" sz="2600" kern="1200" dirty="0"/>
        </a:p>
      </dsp:txBody>
      <dsp:txXfrm>
        <a:off x="378081" y="3687061"/>
        <a:ext cx="4693662" cy="6925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910DAC-0F66-4B7B-BBB2-DF7180EFFAFF}">
      <dsp:nvSpPr>
        <dsp:cNvPr id="0" name=""/>
        <dsp:cNvSpPr/>
      </dsp:nvSpPr>
      <dsp:spPr>
        <a:xfrm>
          <a:off x="0" y="344042"/>
          <a:ext cx="10232136" cy="9182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4127" tIns="458216" rIns="794127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200" kern="1200"/>
            <a:t>Consolidated into 10 total including ‘Other’</a:t>
          </a:r>
          <a:endParaRPr lang="en-US" sz="2200" kern="1200"/>
        </a:p>
      </dsp:txBody>
      <dsp:txXfrm>
        <a:off x="0" y="344042"/>
        <a:ext cx="10232136" cy="918225"/>
      </dsp:txXfrm>
    </dsp:sp>
    <dsp:sp modelId="{2C34BCEE-4FD1-4D01-8E3B-D33C9C2582C6}">
      <dsp:nvSpPr>
        <dsp:cNvPr id="0" name=""/>
        <dsp:cNvSpPr/>
      </dsp:nvSpPr>
      <dsp:spPr>
        <a:xfrm>
          <a:off x="511606" y="19322"/>
          <a:ext cx="7162495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725" tIns="0" rIns="270725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/>
            <a:t>Genres </a:t>
          </a:r>
          <a:r>
            <a:rPr lang="en-SG" sz="2200" kern="1200">
              <a:sym typeface="Wingdings" panose="05000000000000000000" pitchFamily="2" charset="2"/>
            </a:rPr>
            <a:t></a:t>
          </a:r>
          <a:r>
            <a:rPr lang="en-SG" sz="2200" kern="1200"/>
            <a:t> dummy variables</a:t>
          </a:r>
          <a:endParaRPr lang="en-US" sz="2200" kern="1200"/>
        </a:p>
      </dsp:txBody>
      <dsp:txXfrm>
        <a:off x="543309" y="51025"/>
        <a:ext cx="7099089" cy="586034"/>
      </dsp:txXfrm>
    </dsp:sp>
    <dsp:sp modelId="{E4C7E51C-068B-453A-B581-0AE229A7BCED}">
      <dsp:nvSpPr>
        <dsp:cNvPr id="0" name=""/>
        <dsp:cNvSpPr/>
      </dsp:nvSpPr>
      <dsp:spPr>
        <a:xfrm>
          <a:off x="0" y="1705788"/>
          <a:ext cx="10232136" cy="9182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4127" tIns="458216" rIns="794127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200" kern="1200"/>
            <a:t>7 total including ‘Other’</a:t>
          </a:r>
          <a:endParaRPr lang="en-US" sz="2200" kern="1200"/>
        </a:p>
      </dsp:txBody>
      <dsp:txXfrm>
        <a:off x="0" y="1705788"/>
        <a:ext cx="10232136" cy="918225"/>
      </dsp:txXfrm>
    </dsp:sp>
    <dsp:sp modelId="{55E83381-0763-4509-863D-91A3EB41AD4A}">
      <dsp:nvSpPr>
        <dsp:cNvPr id="0" name=""/>
        <dsp:cNvSpPr/>
      </dsp:nvSpPr>
      <dsp:spPr>
        <a:xfrm>
          <a:off x="511606" y="1381067"/>
          <a:ext cx="7162495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725" tIns="0" rIns="270725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/>
            <a:t>Type </a:t>
          </a:r>
          <a:r>
            <a:rPr lang="en-SG" sz="2200" kern="1200">
              <a:sym typeface="Wingdings" panose="05000000000000000000" pitchFamily="2" charset="2"/>
            </a:rPr>
            <a:t></a:t>
          </a:r>
          <a:r>
            <a:rPr lang="en-SG" sz="2200" kern="1200"/>
            <a:t> dummy variables</a:t>
          </a:r>
          <a:endParaRPr lang="en-US" sz="2200" kern="1200"/>
        </a:p>
      </dsp:txBody>
      <dsp:txXfrm>
        <a:off x="543309" y="1412770"/>
        <a:ext cx="7099089" cy="586034"/>
      </dsp:txXfrm>
    </dsp:sp>
    <dsp:sp modelId="{617CA054-D8FB-4BFC-9A1D-E106DF2972CD}">
      <dsp:nvSpPr>
        <dsp:cNvPr id="0" name=""/>
        <dsp:cNvSpPr/>
      </dsp:nvSpPr>
      <dsp:spPr>
        <a:xfrm>
          <a:off x="0" y="3067533"/>
          <a:ext cx="10232136" cy="1247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4127" tIns="458216" rIns="794127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200" kern="1200"/>
            <a:t>0 for G, 5 for Hentai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200" kern="1200"/>
            <a:t>None ratings assigned to PG, the most common rating</a:t>
          </a:r>
          <a:endParaRPr lang="en-US" sz="2200" kern="1200"/>
        </a:p>
      </dsp:txBody>
      <dsp:txXfrm>
        <a:off x="0" y="3067533"/>
        <a:ext cx="10232136" cy="1247400"/>
      </dsp:txXfrm>
    </dsp:sp>
    <dsp:sp modelId="{7BD41CBA-58D4-4040-8A03-8D4B282D23AB}">
      <dsp:nvSpPr>
        <dsp:cNvPr id="0" name=""/>
        <dsp:cNvSpPr/>
      </dsp:nvSpPr>
      <dsp:spPr>
        <a:xfrm>
          <a:off x="511606" y="2742812"/>
          <a:ext cx="7162495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725" tIns="0" rIns="270725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/>
            <a:t>Rating </a:t>
          </a:r>
          <a:r>
            <a:rPr lang="en-SG" sz="2200" kern="1200">
              <a:sym typeface="Wingdings" panose="05000000000000000000" pitchFamily="2" charset="2"/>
            </a:rPr>
            <a:t></a:t>
          </a:r>
          <a:r>
            <a:rPr lang="en-SG" sz="2200" kern="1200"/>
            <a:t> values based on restrictiveness of rating</a:t>
          </a:r>
          <a:endParaRPr lang="en-US" sz="2200" kern="1200"/>
        </a:p>
      </dsp:txBody>
      <dsp:txXfrm>
        <a:off x="543309" y="2774515"/>
        <a:ext cx="7099089" cy="5860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306375-9102-4E6F-BA2A-FE2460BC4BB6}">
      <dsp:nvSpPr>
        <dsp:cNvPr id="0" name=""/>
        <dsp:cNvSpPr/>
      </dsp:nvSpPr>
      <dsp:spPr>
        <a:xfrm>
          <a:off x="0" y="935495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22AEFF-B26A-44A8-A607-32A45C88A4A3}">
      <dsp:nvSpPr>
        <dsp:cNvPr id="0" name=""/>
        <dsp:cNvSpPr/>
      </dsp:nvSpPr>
      <dsp:spPr>
        <a:xfrm>
          <a:off x="328612" y="1247677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200" kern="1200"/>
            <a:t>Included counts for genres</a:t>
          </a:r>
          <a:endParaRPr lang="en-US" sz="3200" kern="1200"/>
        </a:p>
      </dsp:txBody>
      <dsp:txXfrm>
        <a:off x="383617" y="1302682"/>
        <a:ext cx="2847502" cy="1768010"/>
      </dsp:txXfrm>
    </dsp:sp>
    <dsp:sp modelId="{E6F9577C-8F5C-4135-8F32-54EB6E43744F}">
      <dsp:nvSpPr>
        <dsp:cNvPr id="0" name=""/>
        <dsp:cNvSpPr/>
      </dsp:nvSpPr>
      <dsp:spPr>
        <a:xfrm>
          <a:off x="3614737" y="935495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C160D6-EAEE-4570-B946-8D488CD2637C}">
      <dsp:nvSpPr>
        <dsp:cNvPr id="0" name=""/>
        <dsp:cNvSpPr/>
      </dsp:nvSpPr>
      <dsp:spPr>
        <a:xfrm>
          <a:off x="3943350" y="1247677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200" kern="1200"/>
            <a:t>Included counts for associated columns </a:t>
          </a:r>
          <a:endParaRPr lang="en-US" sz="3200" kern="1200"/>
        </a:p>
      </dsp:txBody>
      <dsp:txXfrm>
        <a:off x="3998355" y="1302682"/>
        <a:ext cx="2847502" cy="1768010"/>
      </dsp:txXfrm>
    </dsp:sp>
    <dsp:sp modelId="{69ACF178-CB0A-47B9-BC2F-D0FF23B5F44C}">
      <dsp:nvSpPr>
        <dsp:cNvPr id="0" name=""/>
        <dsp:cNvSpPr/>
      </dsp:nvSpPr>
      <dsp:spPr>
        <a:xfrm>
          <a:off x="7229475" y="935495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A0881B-FC5D-433C-9F53-764603660763}">
      <dsp:nvSpPr>
        <dsp:cNvPr id="0" name=""/>
        <dsp:cNvSpPr/>
      </dsp:nvSpPr>
      <dsp:spPr>
        <a:xfrm>
          <a:off x="7558087" y="1247677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200" kern="1200"/>
            <a:t>Included overall associated count</a:t>
          </a:r>
          <a:endParaRPr lang="en-US" sz="3200" kern="1200"/>
        </a:p>
      </dsp:txBody>
      <dsp:txXfrm>
        <a:off x="7613092" y="1302682"/>
        <a:ext cx="2847502" cy="17680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32C4A6-DD34-4D95-8CBE-526329074273}">
      <dsp:nvSpPr>
        <dsp:cNvPr id="0" name=""/>
        <dsp:cNvSpPr/>
      </dsp:nvSpPr>
      <dsp:spPr>
        <a:xfrm>
          <a:off x="0" y="3581"/>
          <a:ext cx="10506456" cy="762963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418AC7-4D47-4920-B773-65E2AAF10A72}">
      <dsp:nvSpPr>
        <dsp:cNvPr id="0" name=""/>
        <dsp:cNvSpPr/>
      </dsp:nvSpPr>
      <dsp:spPr>
        <a:xfrm>
          <a:off x="230796" y="175248"/>
          <a:ext cx="419630" cy="4196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521BD2-6B12-46A1-8ADE-211B187DD1D4}">
      <dsp:nvSpPr>
        <dsp:cNvPr id="0" name=""/>
        <dsp:cNvSpPr/>
      </dsp:nvSpPr>
      <dsp:spPr>
        <a:xfrm>
          <a:off x="881223" y="3581"/>
          <a:ext cx="9625232" cy="762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47" tIns="80747" rIns="80747" bIns="8074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 dirty="0"/>
            <a:t>Clipped episodes and duration to 60 and 150 respectively</a:t>
          </a:r>
          <a:endParaRPr lang="en-US" sz="1900" kern="1200" dirty="0"/>
        </a:p>
      </dsp:txBody>
      <dsp:txXfrm>
        <a:off x="881223" y="3581"/>
        <a:ext cx="9625232" cy="762963"/>
      </dsp:txXfrm>
    </dsp:sp>
    <dsp:sp modelId="{0516D3F4-7999-447D-98EE-1B7CFF812AB9}">
      <dsp:nvSpPr>
        <dsp:cNvPr id="0" name=""/>
        <dsp:cNvSpPr/>
      </dsp:nvSpPr>
      <dsp:spPr>
        <a:xfrm>
          <a:off x="0" y="957286"/>
          <a:ext cx="10506456" cy="762963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42F8FF-B50D-444F-9B42-1140C981F61C}">
      <dsp:nvSpPr>
        <dsp:cNvPr id="0" name=""/>
        <dsp:cNvSpPr/>
      </dsp:nvSpPr>
      <dsp:spPr>
        <a:xfrm>
          <a:off x="230796" y="1128953"/>
          <a:ext cx="419630" cy="4196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5E4B1A-F9D7-4DB5-B9CC-DEF873ADB8A0}">
      <dsp:nvSpPr>
        <dsp:cNvPr id="0" name=""/>
        <dsp:cNvSpPr/>
      </dsp:nvSpPr>
      <dsp:spPr>
        <a:xfrm>
          <a:off x="881223" y="957286"/>
          <a:ext cx="9625232" cy="762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47" tIns="80747" rIns="80747" bIns="8074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/>
            <a:t>Clipped length = clipped episodes X clipped duration</a:t>
          </a:r>
          <a:endParaRPr lang="en-US" sz="1900" kern="1200"/>
        </a:p>
      </dsp:txBody>
      <dsp:txXfrm>
        <a:off x="881223" y="957286"/>
        <a:ext cx="9625232" cy="762963"/>
      </dsp:txXfrm>
    </dsp:sp>
    <dsp:sp modelId="{5CCE01F2-4D82-44D1-9F0A-28305B550F2A}">
      <dsp:nvSpPr>
        <dsp:cNvPr id="0" name=""/>
        <dsp:cNvSpPr/>
      </dsp:nvSpPr>
      <dsp:spPr>
        <a:xfrm>
          <a:off x="0" y="1910991"/>
          <a:ext cx="10506456" cy="762963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6CFBA9-2028-4B1F-A2BF-C47BD40CE60F}">
      <dsp:nvSpPr>
        <dsp:cNvPr id="0" name=""/>
        <dsp:cNvSpPr/>
      </dsp:nvSpPr>
      <dsp:spPr>
        <a:xfrm>
          <a:off x="230796" y="2082657"/>
          <a:ext cx="419630" cy="4196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B4865A-F630-4E21-867D-AF6F37055345}">
      <dsp:nvSpPr>
        <dsp:cNvPr id="0" name=""/>
        <dsp:cNvSpPr/>
      </dsp:nvSpPr>
      <dsp:spPr>
        <a:xfrm>
          <a:off x="881223" y="1910991"/>
          <a:ext cx="9625232" cy="762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47" tIns="80747" rIns="80747" bIns="8074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/>
            <a:t>Started/Ended: assume 1</a:t>
          </a:r>
          <a:r>
            <a:rPr lang="en-SG" sz="1900" kern="1200" baseline="30000"/>
            <a:t>st</a:t>
          </a:r>
          <a:r>
            <a:rPr lang="en-SG" sz="1900" kern="1200"/>
            <a:t> day of month if no day given; assume 1</a:t>
          </a:r>
          <a:r>
            <a:rPr lang="en-SG" sz="1900" kern="1200" baseline="30000"/>
            <a:t>st</a:t>
          </a:r>
          <a:r>
            <a:rPr lang="en-SG" sz="1900" kern="1200"/>
            <a:t> January if no month given</a:t>
          </a:r>
          <a:endParaRPr lang="en-US" sz="1900" kern="1200"/>
        </a:p>
      </dsp:txBody>
      <dsp:txXfrm>
        <a:off x="881223" y="1910991"/>
        <a:ext cx="9625232" cy="762963"/>
      </dsp:txXfrm>
    </dsp:sp>
    <dsp:sp modelId="{96A65C39-BBAC-493A-B040-C856BCAFB013}">
      <dsp:nvSpPr>
        <dsp:cNvPr id="0" name=""/>
        <dsp:cNvSpPr/>
      </dsp:nvSpPr>
      <dsp:spPr>
        <a:xfrm>
          <a:off x="0" y="2864695"/>
          <a:ext cx="10506456" cy="762963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72A3DB-0F0F-4064-B27C-F354BBAB993A}">
      <dsp:nvSpPr>
        <dsp:cNvPr id="0" name=""/>
        <dsp:cNvSpPr/>
      </dsp:nvSpPr>
      <dsp:spPr>
        <a:xfrm>
          <a:off x="230796" y="3036362"/>
          <a:ext cx="419630" cy="4196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C5CFDD-EE94-437B-A303-422CE95621BF}">
      <dsp:nvSpPr>
        <dsp:cNvPr id="0" name=""/>
        <dsp:cNvSpPr/>
      </dsp:nvSpPr>
      <dsp:spPr>
        <a:xfrm>
          <a:off x="881223" y="2864695"/>
          <a:ext cx="9625232" cy="762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47" tIns="80747" rIns="80747" bIns="8074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/>
            <a:t>Obtain year started, age of anime</a:t>
          </a:r>
          <a:endParaRPr lang="en-US" sz="1900" kern="1200"/>
        </a:p>
      </dsp:txBody>
      <dsp:txXfrm>
        <a:off x="881223" y="2864695"/>
        <a:ext cx="9625232" cy="762963"/>
      </dsp:txXfrm>
    </dsp:sp>
    <dsp:sp modelId="{6B01284E-9045-402F-A238-994E0C13D862}">
      <dsp:nvSpPr>
        <dsp:cNvPr id="0" name=""/>
        <dsp:cNvSpPr/>
      </dsp:nvSpPr>
      <dsp:spPr>
        <a:xfrm>
          <a:off x="0" y="3818400"/>
          <a:ext cx="10506456" cy="762963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9DDD24-E3B6-4597-96C7-8A1FCBDFD57D}">
      <dsp:nvSpPr>
        <dsp:cNvPr id="0" name=""/>
        <dsp:cNvSpPr/>
      </dsp:nvSpPr>
      <dsp:spPr>
        <a:xfrm>
          <a:off x="230796" y="3990067"/>
          <a:ext cx="419630" cy="41963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ABEF4E-3F01-422F-AA79-3FABFAE8566A}">
      <dsp:nvSpPr>
        <dsp:cNvPr id="0" name=""/>
        <dsp:cNvSpPr/>
      </dsp:nvSpPr>
      <dsp:spPr>
        <a:xfrm>
          <a:off x="881223" y="3818400"/>
          <a:ext cx="9625232" cy="762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47" tIns="80747" rIns="80747" bIns="8074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/>
            <a:t>Apply log10, nested log10, sqrt</a:t>
          </a:r>
          <a:endParaRPr lang="en-US" sz="1900" kern="1200"/>
        </a:p>
      </dsp:txBody>
      <dsp:txXfrm>
        <a:off x="881223" y="3818400"/>
        <a:ext cx="9625232" cy="7629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5932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84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198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851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6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655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094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862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358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5/4/2020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774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69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849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89" r:id="rId6"/>
    <p:sldLayoutId id="2147483685" r:id="rId7"/>
    <p:sldLayoutId id="2147483686" r:id="rId8"/>
    <p:sldLayoutId id="2147483687" r:id="rId9"/>
    <p:sldLayoutId id="2147483688" r:id="rId10"/>
    <p:sldLayoutId id="21474836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immossholder?utm_source=unsplash&amp;utm_medium=referral&amp;utm_content=creditCopyText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hyperlink" Target="https://unsplash.com/s/photos/download?utm_source=unsplash&amp;utm_medium=referral&amp;utm_content=creditCopyText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46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comments" Target="../comments/comment6.xml"/><Relationship Id="rId5" Type="http://schemas.openxmlformats.org/officeDocument/2006/relationships/image" Target="../media/image33.png"/><Relationship Id="rId4" Type="http://schemas.openxmlformats.org/officeDocument/2006/relationships/slide" Target="slide4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brucetml?utm_source=unsplash&amp;utm_medium=referral&amp;utm_content=creditCopyText" TargetMode="Externa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7.xml"/><Relationship Id="rId4" Type="http://schemas.openxmlformats.org/officeDocument/2006/relationships/hyperlink" Target="https://unsplash.com/s/photos/anime?utm_source=unsplash&amp;utm_medium=referral&amp;utm_content=creditCopyText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diagramLayout" Target="../diagrams/layout4.xml"/><Relationship Id="rId7" Type="http://schemas.openxmlformats.org/officeDocument/2006/relationships/image" Target="../media/image3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omments" Target="../comments/commen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slide" Target="slide20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diagramLayout" Target="../diagrams/layout2.xml"/><Relationship Id="rId7" Type="http://schemas.openxmlformats.org/officeDocument/2006/relationships/image" Target="../media/image2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21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slide" Target="slide33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40D4D7-D817-4DC0-98FC-4781503929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SG" sz="3600" dirty="0"/>
              <a:t>Modelling of anime scores on </a:t>
            </a:r>
            <a:r>
              <a:rPr lang="en-SG" sz="3600" dirty="0" err="1"/>
              <a:t>MyAnimeList</a:t>
            </a:r>
            <a:endParaRPr lang="en-SG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E1B528-CD98-4A80-A7FA-53D078B689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 fontScale="92500" lnSpcReduction="20000"/>
          </a:bodyPr>
          <a:lstStyle/>
          <a:p>
            <a:r>
              <a:rPr lang="en-SG" sz="2000" b="1" dirty="0"/>
              <a:t>Project 2</a:t>
            </a:r>
          </a:p>
          <a:p>
            <a:r>
              <a:rPr lang="en-SG" sz="2000" dirty="0"/>
              <a:t>Metis Data Science Bootcamp</a:t>
            </a:r>
          </a:p>
          <a:p>
            <a:r>
              <a:rPr lang="en-SG" sz="2000" i="1" dirty="0"/>
              <a:t>By Ouyang Yingzhao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386322-ECB0-4D0C-A783-4A778450905E}"/>
              </a:ext>
            </a:extLst>
          </p:cNvPr>
          <p:cNvSpPr/>
          <p:nvPr/>
        </p:nvSpPr>
        <p:spPr>
          <a:xfrm>
            <a:off x="5879765" y="6560656"/>
            <a:ext cx="179247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b="0" i="0" dirty="0">
                <a:solidFill>
                  <a:srgbClr val="111111"/>
                </a:solidFill>
                <a:effectLst/>
                <a:latin typeface="-apple-system"/>
              </a:rPr>
              <a:t>Photo by </a:t>
            </a:r>
            <a:r>
              <a:rPr lang="en-GB" sz="800" b="0" i="0" dirty="0">
                <a:solidFill>
                  <a:srgbClr val="767676"/>
                </a:solidFill>
                <a:effectLst/>
                <a:latin typeface="-apple-system"/>
                <a:hlinkClick r:id="rId3"/>
              </a:rPr>
              <a:t>Tim </a:t>
            </a:r>
            <a:r>
              <a:rPr lang="en-GB" sz="800" b="0" i="0" dirty="0" err="1">
                <a:solidFill>
                  <a:srgbClr val="767676"/>
                </a:solidFill>
                <a:effectLst/>
                <a:latin typeface="-apple-system"/>
                <a:hlinkClick r:id="rId3"/>
              </a:rPr>
              <a:t>Mossholder</a:t>
            </a:r>
            <a:r>
              <a:rPr lang="en-GB" sz="800" b="0" i="0" dirty="0">
                <a:solidFill>
                  <a:srgbClr val="111111"/>
                </a:solidFill>
                <a:effectLst/>
                <a:latin typeface="-apple-system"/>
              </a:rPr>
              <a:t> on </a:t>
            </a:r>
            <a:r>
              <a:rPr lang="en-GB" sz="800" b="0" i="0" dirty="0" err="1">
                <a:solidFill>
                  <a:srgbClr val="767676"/>
                </a:solidFill>
                <a:effectLst/>
                <a:latin typeface="-apple-system"/>
                <a:hlinkClick r:id="rId4"/>
              </a:rPr>
              <a:t>Unsplash</a:t>
            </a:r>
            <a:endParaRPr lang="en-SG" sz="800" dirty="0"/>
          </a:p>
        </p:txBody>
      </p:sp>
    </p:spTree>
    <p:extLst>
      <p:ext uri="{BB962C8B-B14F-4D97-AF65-F5344CB8AC3E}">
        <p14:creationId xmlns:p14="http://schemas.microsoft.com/office/powerpoint/2010/main" val="3814978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6F9F2-03A4-4BF9-B3CB-2FBCF0CF2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SG" dirty="0"/>
              <a:t>Feature selection: final list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239A097-36CC-4F7D-81A6-DA08096F4F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2256842"/>
              </p:ext>
            </p:extLst>
          </p:nvPr>
        </p:nvGraphicFramePr>
        <p:xfrm>
          <a:off x="838200" y="1756946"/>
          <a:ext cx="10506457" cy="45039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93934">
                  <a:extLst>
                    <a:ext uri="{9D8B030D-6E8A-4147-A177-3AD203B41FA5}">
                      <a16:colId xmlns:a16="http://schemas.microsoft.com/office/drawing/2014/main" val="3413223970"/>
                    </a:ext>
                  </a:extLst>
                </a:gridCol>
                <a:gridCol w="2364448">
                  <a:extLst>
                    <a:ext uri="{9D8B030D-6E8A-4147-A177-3AD203B41FA5}">
                      <a16:colId xmlns:a16="http://schemas.microsoft.com/office/drawing/2014/main" val="3981874812"/>
                    </a:ext>
                  </a:extLst>
                </a:gridCol>
                <a:gridCol w="7348075">
                  <a:extLst>
                    <a:ext uri="{9D8B030D-6E8A-4147-A177-3AD203B41FA5}">
                      <a16:colId xmlns:a16="http://schemas.microsoft.com/office/drawing/2014/main" val="115210863"/>
                    </a:ext>
                  </a:extLst>
                </a:gridCol>
              </a:tblGrid>
              <a:tr h="327505">
                <a:tc>
                  <a:txBody>
                    <a:bodyPr/>
                    <a:lstStyle/>
                    <a:p>
                      <a:r>
                        <a:rPr lang="en-SG" sz="1400"/>
                        <a:t>No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/>
                        <a:t>Feature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/>
                        <a:t>Description</a:t>
                      </a:r>
                    </a:p>
                  </a:txBody>
                  <a:tcPr marL="77350" marR="77350" marT="38676" marB="38676"/>
                </a:tc>
                <a:extLst>
                  <a:ext uri="{0D108BD9-81ED-4DB2-BD59-A6C34878D82A}">
                    <a16:rowId xmlns:a16="http://schemas.microsoft.com/office/drawing/2014/main" val="80361706"/>
                  </a:ext>
                </a:extLst>
              </a:tr>
              <a:tr h="327505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SG" sz="1400"/>
                        <a:t>1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SG" sz="1400" dirty="0"/>
                        <a:t>Log age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/>
                        <a:t>Log10 of how long ago the anime was released in years</a:t>
                      </a:r>
                    </a:p>
                  </a:txBody>
                  <a:tcPr marL="77350" marR="77350" marT="38676" marB="38676"/>
                </a:tc>
                <a:extLst>
                  <a:ext uri="{0D108BD9-81ED-4DB2-BD59-A6C34878D82A}">
                    <a16:rowId xmlns:a16="http://schemas.microsoft.com/office/drawing/2014/main" val="2682934450"/>
                  </a:ext>
                </a:extLst>
              </a:tr>
              <a:tr h="327505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SG" sz="1400"/>
                        <a:t>2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SG" sz="1400" dirty="0"/>
                        <a:t>Rating score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/>
                        <a:t>Numerical ranking of the rating for the anime (from G to Rx)</a:t>
                      </a:r>
                    </a:p>
                  </a:txBody>
                  <a:tcPr marL="77350" marR="77350" marT="38676" marB="38676"/>
                </a:tc>
                <a:extLst>
                  <a:ext uri="{0D108BD9-81ED-4DB2-BD59-A6C34878D82A}">
                    <a16:rowId xmlns:a16="http://schemas.microsoft.com/office/drawing/2014/main" val="3063262140"/>
                  </a:ext>
                </a:extLst>
              </a:tr>
              <a:tr h="327505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SG" sz="1400"/>
                        <a:t>3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SG" sz="1400"/>
                        <a:t>Log genre count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/>
                        <a:t>Log10 of the number of genres associated with the anime</a:t>
                      </a:r>
                    </a:p>
                  </a:txBody>
                  <a:tcPr marL="77350" marR="77350" marT="38676" marB="38676"/>
                </a:tc>
                <a:extLst>
                  <a:ext uri="{0D108BD9-81ED-4DB2-BD59-A6C34878D82A}">
                    <a16:rowId xmlns:a16="http://schemas.microsoft.com/office/drawing/2014/main" val="1029248261"/>
                  </a:ext>
                </a:extLst>
              </a:tr>
              <a:tr h="548228">
                <a:tc>
                  <a:txBody>
                    <a:bodyPr/>
                    <a:lstStyle/>
                    <a:p>
                      <a:r>
                        <a:rPr lang="en-SG" sz="1400"/>
                        <a:t>4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Log length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/>
                        <a:t>Log10 of the clipped length of the anime (clipped duration multiplied by clipped episode counts)</a:t>
                      </a:r>
                    </a:p>
                  </a:txBody>
                  <a:tcPr marL="77350" marR="77350" marT="38676" marB="38676"/>
                </a:tc>
                <a:extLst>
                  <a:ext uri="{0D108BD9-81ED-4DB2-BD59-A6C34878D82A}">
                    <a16:rowId xmlns:a16="http://schemas.microsoft.com/office/drawing/2014/main" val="884607183"/>
                  </a:ext>
                </a:extLst>
              </a:tr>
              <a:tr h="327505">
                <a:tc>
                  <a:txBody>
                    <a:bodyPr/>
                    <a:lstStyle/>
                    <a:p>
                      <a:r>
                        <a:rPr lang="en-SG" sz="1400"/>
                        <a:t>5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Log associated count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/>
                        <a:t>Log10 of the total number of properties associated with the anime</a:t>
                      </a:r>
                    </a:p>
                  </a:txBody>
                  <a:tcPr marL="77350" marR="77350" marT="38676" marB="38676"/>
                </a:tc>
                <a:extLst>
                  <a:ext uri="{0D108BD9-81ED-4DB2-BD59-A6C34878D82A}">
                    <a16:rowId xmlns:a16="http://schemas.microsoft.com/office/drawing/2014/main" val="1111572739"/>
                  </a:ext>
                </a:extLst>
              </a:tr>
              <a:tr h="327505">
                <a:tc>
                  <a:txBody>
                    <a:bodyPr/>
                    <a:lstStyle/>
                    <a:p>
                      <a:r>
                        <a:rPr lang="en-SG" sz="1400"/>
                        <a:t>6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Log </a:t>
                      </a:r>
                      <a:r>
                        <a:rPr lang="en-SG" sz="1400" dirty="0" err="1"/>
                        <a:t>log</a:t>
                      </a:r>
                      <a:r>
                        <a:rPr lang="en-SG" sz="1400" dirty="0"/>
                        <a:t> members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/>
                        <a:t>Total number of members with the anime on their list, log10 twice</a:t>
                      </a:r>
                    </a:p>
                  </a:txBody>
                  <a:tcPr marL="77350" marR="77350" marT="38676" marB="38676"/>
                </a:tc>
                <a:extLst>
                  <a:ext uri="{0D108BD9-81ED-4DB2-BD59-A6C34878D82A}">
                    <a16:rowId xmlns:a16="http://schemas.microsoft.com/office/drawing/2014/main" val="2332581913"/>
                  </a:ext>
                </a:extLst>
              </a:tr>
              <a:tr h="371649">
                <a:tc>
                  <a:txBody>
                    <a:bodyPr/>
                    <a:lstStyle/>
                    <a:p>
                      <a:r>
                        <a:rPr lang="en-SG" sz="1400" dirty="0"/>
                        <a:t>7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Log fav over log members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Log10 of number of members with the anime on their </a:t>
                      </a:r>
                      <a:r>
                        <a:rPr lang="en-SG" sz="1400" dirty="0" err="1"/>
                        <a:t>favorite</a:t>
                      </a:r>
                      <a:r>
                        <a:rPr lang="en-SG" sz="1400" dirty="0"/>
                        <a:t> list, as a proportion of the log10 of number of members with the anime on at least one of their lists</a:t>
                      </a:r>
                    </a:p>
                  </a:txBody>
                  <a:tcPr marL="77350" marR="77350" marT="38676" marB="38676"/>
                </a:tc>
                <a:extLst>
                  <a:ext uri="{0D108BD9-81ED-4DB2-BD59-A6C34878D82A}">
                    <a16:rowId xmlns:a16="http://schemas.microsoft.com/office/drawing/2014/main" val="2839992808"/>
                  </a:ext>
                </a:extLst>
              </a:tr>
              <a:tr h="371649">
                <a:tc>
                  <a:txBody>
                    <a:bodyPr/>
                    <a:lstStyle/>
                    <a:p>
                      <a:r>
                        <a:rPr lang="en-SG" sz="1400" dirty="0"/>
                        <a:t>8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Prequel count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How many prequels the anime has</a:t>
                      </a:r>
                    </a:p>
                  </a:txBody>
                  <a:tcPr marL="77350" marR="77350" marT="38676" marB="38676"/>
                </a:tc>
                <a:extLst>
                  <a:ext uri="{0D108BD9-81ED-4DB2-BD59-A6C34878D82A}">
                    <a16:rowId xmlns:a16="http://schemas.microsoft.com/office/drawing/2014/main" val="3769679755"/>
                  </a:ext>
                </a:extLst>
              </a:tr>
              <a:tr h="371649">
                <a:tc>
                  <a:txBody>
                    <a:bodyPr/>
                    <a:lstStyle/>
                    <a:p>
                      <a:r>
                        <a:rPr lang="en-SG" sz="1400" dirty="0"/>
                        <a:t>9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Parent story count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How many parent stories the anime has</a:t>
                      </a:r>
                    </a:p>
                  </a:txBody>
                  <a:tcPr marL="77350" marR="77350" marT="38676" marB="38676"/>
                </a:tc>
                <a:extLst>
                  <a:ext uri="{0D108BD9-81ED-4DB2-BD59-A6C34878D82A}">
                    <a16:rowId xmlns:a16="http://schemas.microsoft.com/office/drawing/2014/main" val="3004030974"/>
                  </a:ext>
                </a:extLst>
              </a:tr>
              <a:tr h="371649">
                <a:tc>
                  <a:txBody>
                    <a:bodyPr/>
                    <a:lstStyle/>
                    <a:p>
                      <a:r>
                        <a:rPr lang="en-SG" sz="1400" dirty="0"/>
                        <a:t>10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Special type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Whether the anime is a special (e.g. Christmas special)</a:t>
                      </a:r>
                    </a:p>
                  </a:txBody>
                  <a:tcPr marL="77350" marR="77350" marT="38676" marB="38676"/>
                </a:tc>
                <a:extLst>
                  <a:ext uri="{0D108BD9-81ED-4DB2-BD59-A6C34878D82A}">
                    <a16:rowId xmlns:a16="http://schemas.microsoft.com/office/drawing/2014/main" val="2632500759"/>
                  </a:ext>
                </a:extLst>
              </a:tr>
              <a:tr h="371649">
                <a:tc>
                  <a:txBody>
                    <a:bodyPr/>
                    <a:lstStyle/>
                    <a:p>
                      <a:r>
                        <a:rPr lang="en-SG" sz="1400" dirty="0"/>
                        <a:t>11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Music type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Whether the anime is a music video</a:t>
                      </a:r>
                    </a:p>
                  </a:txBody>
                  <a:tcPr marL="77350" marR="77350" marT="38676" marB="38676"/>
                </a:tc>
                <a:extLst>
                  <a:ext uri="{0D108BD9-81ED-4DB2-BD59-A6C34878D82A}">
                    <a16:rowId xmlns:a16="http://schemas.microsoft.com/office/drawing/2014/main" val="1757045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6634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E8E96-0DA8-435C-A25D-F4615723B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Model selection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3F3C5B3-B053-48CD-906D-75D90C9BCC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5761206"/>
              </p:ext>
            </p:extLst>
          </p:nvPr>
        </p:nvGraphicFramePr>
        <p:xfrm>
          <a:off x="1116013" y="2478088"/>
          <a:ext cx="10167936" cy="210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3968">
                  <a:extLst>
                    <a:ext uri="{9D8B030D-6E8A-4147-A177-3AD203B41FA5}">
                      <a16:colId xmlns:a16="http://schemas.microsoft.com/office/drawing/2014/main" val="3737777710"/>
                    </a:ext>
                  </a:extLst>
                </a:gridCol>
                <a:gridCol w="5083968">
                  <a:extLst>
                    <a:ext uri="{9D8B030D-6E8A-4147-A177-3AD203B41FA5}">
                      <a16:colId xmlns:a16="http://schemas.microsoft.com/office/drawing/2014/main" val="35822916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Metrices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170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dirty="0"/>
                        <a:t>Linear Regression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dirty="0"/>
                        <a:t>LASSO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dirty="0"/>
                        <a:t>Ridge</a:t>
                      </a:r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SG" dirty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r>
                        <a:rPr lang="en-SG" dirty="0"/>
                        <a:t>5-fold cross validation performed on all models</a:t>
                      </a:r>
                    </a:p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dirty="0"/>
                        <a:t>R</a:t>
                      </a:r>
                      <a:r>
                        <a:rPr lang="en-SG" baseline="30000" dirty="0"/>
                        <a:t>2</a:t>
                      </a:r>
                      <a:endParaRPr lang="en-SG" dirty="0"/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dirty="0"/>
                        <a:t>Mean squared error (MSE)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dirty="0"/>
                        <a:t>Mean absolute error (MAE)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dirty="0"/>
                        <a:t>Max error</a:t>
                      </a:r>
                    </a:p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570787"/>
                  </a:ext>
                </a:extLst>
              </a:tr>
            </a:tbl>
          </a:graphicData>
        </a:graphic>
      </p:graphicFrame>
      <p:pic>
        <p:nvPicPr>
          <p:cNvPr id="11" name="Graphic 10" descr="Drawing Figure">
            <a:extLst>
              <a:ext uri="{FF2B5EF4-FFF2-40B4-BE49-F238E27FC236}">
                <a16:creationId xmlns:a16="http://schemas.microsoft.com/office/drawing/2014/main" id="{0F5A8B6E-FD72-48C2-9053-C446C1761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2485" y="5153280"/>
            <a:ext cx="914400" cy="914400"/>
          </a:xfrm>
          <a:prstGeom prst="rect">
            <a:avLst/>
          </a:prstGeom>
        </p:spPr>
      </p:pic>
      <p:pic>
        <p:nvPicPr>
          <p:cNvPr id="13" name="Graphic 12" descr="Alterations &amp; Tailoring">
            <a:extLst>
              <a:ext uri="{FF2B5EF4-FFF2-40B4-BE49-F238E27FC236}">
                <a16:creationId xmlns:a16="http://schemas.microsoft.com/office/drawing/2014/main" id="{AA5E721C-74DD-41F3-9A53-D493663647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45117" y="515328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74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83838-5A6B-4A0E-A2AE-879FC5555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Model selection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8CACE7F-112C-41F9-8D73-F7F73EB3AE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5703454"/>
              </p:ext>
            </p:extLst>
          </p:nvPr>
        </p:nvGraphicFramePr>
        <p:xfrm>
          <a:off x="1116013" y="2478088"/>
          <a:ext cx="10167936" cy="21234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41984">
                  <a:extLst>
                    <a:ext uri="{9D8B030D-6E8A-4147-A177-3AD203B41FA5}">
                      <a16:colId xmlns:a16="http://schemas.microsoft.com/office/drawing/2014/main" val="2690593527"/>
                    </a:ext>
                  </a:extLst>
                </a:gridCol>
                <a:gridCol w="2541984">
                  <a:extLst>
                    <a:ext uri="{9D8B030D-6E8A-4147-A177-3AD203B41FA5}">
                      <a16:colId xmlns:a16="http://schemas.microsoft.com/office/drawing/2014/main" val="1260906738"/>
                    </a:ext>
                  </a:extLst>
                </a:gridCol>
                <a:gridCol w="2541984">
                  <a:extLst>
                    <a:ext uri="{9D8B030D-6E8A-4147-A177-3AD203B41FA5}">
                      <a16:colId xmlns:a16="http://schemas.microsoft.com/office/drawing/2014/main" val="3244364197"/>
                    </a:ext>
                  </a:extLst>
                </a:gridCol>
                <a:gridCol w="2541984">
                  <a:extLst>
                    <a:ext uri="{9D8B030D-6E8A-4147-A177-3AD203B41FA5}">
                      <a16:colId xmlns:a16="http://schemas.microsoft.com/office/drawing/2014/main" val="3919093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LASSO</a:t>
                      </a:r>
                    </a:p>
                    <a:p>
                      <a:r>
                        <a:rPr lang="en-SG" dirty="0"/>
                        <a:t>(lambda = 0.001)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Ridge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686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R</a:t>
                      </a:r>
                      <a:r>
                        <a:rPr lang="en-SG" baseline="30000" dirty="0"/>
                        <a:t>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569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Mean squared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0.26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5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Mean absolute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0.38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974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Maximum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4.84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4.82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4.83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502487"/>
                  </a:ext>
                </a:extLst>
              </a:tr>
            </a:tbl>
          </a:graphicData>
        </a:graphic>
      </p:graphicFrame>
      <p:sp>
        <p:nvSpPr>
          <p:cNvPr id="6" name="Callout: Up Arrow 5">
            <a:extLst>
              <a:ext uri="{FF2B5EF4-FFF2-40B4-BE49-F238E27FC236}">
                <a16:creationId xmlns:a16="http://schemas.microsoft.com/office/drawing/2014/main" id="{DB82A5BE-8A44-404B-A513-3BB8A1C316CE}"/>
              </a:ext>
            </a:extLst>
          </p:cNvPr>
          <p:cNvSpPr/>
          <p:nvPr/>
        </p:nvSpPr>
        <p:spPr>
          <a:xfrm>
            <a:off x="6228919" y="4745599"/>
            <a:ext cx="2495695" cy="1290816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SG" dirty="0"/>
              <a:t>LASSO is marginally better than Ridge and LR</a:t>
            </a:r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7" name="Section Zoom 6">
                <a:extLst>
                  <a:ext uri="{FF2B5EF4-FFF2-40B4-BE49-F238E27FC236}">
                    <a16:creationId xmlns:a16="http://schemas.microsoft.com/office/drawing/2014/main" id="{1D8DD254-66AE-40AB-AC2A-18D2E96430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78547379"/>
                  </p:ext>
                </p:extLst>
              </p:nvPr>
            </p:nvGraphicFramePr>
            <p:xfrm>
              <a:off x="477981" y="4831494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A60EB7FB-C5F2-47D7-AD1A-D93F621B1062}">
                    <psez:zmPr id="{7E90B9D1-DAC9-4596-8594-E69B9BA891C2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7" name="Section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D8DD254-66AE-40AB-AC2A-18D2E96430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77981" y="4831494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364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205B46-AA1E-44F3-9D7D-5334CCB40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/>
              <a:t>Test results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18E3F91-8F7E-42DA-ABBD-21DE2F4ADA3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864608" y="1094073"/>
            <a:ext cx="6846363" cy="451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9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774A2-9121-4BD2-98C9-DE1AC1406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Observations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195C7-2758-4654-B3A3-30AF4607AB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dirty="0"/>
              <a:t>Model appears robust enough to indicate whether an anime may receive a high or middling rating</a:t>
            </a:r>
          </a:p>
          <a:p>
            <a:r>
              <a:rPr lang="en-US" sz="1700" dirty="0"/>
              <a:t>Model has a negative skew </a:t>
            </a:r>
          </a:p>
          <a:p>
            <a:pPr lvl="1"/>
            <a:r>
              <a:rPr lang="en-US" sz="1300" dirty="0"/>
              <a:t>Biased towards higher ratings for scores &lt; 5, and towards lower ratings for scores &gt; 8</a:t>
            </a:r>
          </a:p>
          <a:p>
            <a:r>
              <a:rPr lang="en-US" sz="1700" dirty="0"/>
              <a:t>Model has a high spread</a:t>
            </a:r>
          </a:p>
          <a:p>
            <a:pPr lvl="1"/>
            <a:r>
              <a:rPr lang="en-US" sz="1300" dirty="0"/>
              <a:t>Especially the case for lower scores</a:t>
            </a:r>
          </a:p>
        </p:txBody>
      </p:sp>
      <p:pic>
        <p:nvPicPr>
          <p:cNvPr id="5" name="Picture Placeholder 5">
            <a:extLst>
              <a:ext uri="{FF2B5EF4-FFF2-40B4-BE49-F238E27FC236}">
                <a16:creationId xmlns:a16="http://schemas.microsoft.com/office/drawing/2014/main" id="{18A266FB-7F88-43DD-856E-5E0563539E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3963" y="1190274"/>
            <a:ext cx="6630186" cy="437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35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774A2-9121-4BD2-98C9-DE1AC1406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Observations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195C7-2758-4654-B3A3-30AF4607AB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dirty="0"/>
              <a:t>Features linked to favorites appear to be the most important…</a:t>
            </a:r>
          </a:p>
          <a:p>
            <a:r>
              <a:rPr lang="en-US" sz="1700" dirty="0"/>
              <a:t>…followed the number of parent stories or prequels, as well as total length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BFFFC0C-3AF8-4E0F-88B1-7CB7A2AD19E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64462685"/>
              </p:ext>
            </p:extLst>
          </p:nvPr>
        </p:nvGraphicFramePr>
        <p:xfrm>
          <a:off x="5120640" y="779835"/>
          <a:ext cx="6656833" cy="51977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7569">
                  <a:extLst>
                    <a:ext uri="{9D8B030D-6E8A-4147-A177-3AD203B41FA5}">
                      <a16:colId xmlns:a16="http://schemas.microsoft.com/office/drawing/2014/main" val="333459542"/>
                    </a:ext>
                  </a:extLst>
                </a:gridCol>
                <a:gridCol w="3268121">
                  <a:extLst>
                    <a:ext uri="{9D8B030D-6E8A-4147-A177-3AD203B41FA5}">
                      <a16:colId xmlns:a16="http://schemas.microsoft.com/office/drawing/2014/main" val="4220785588"/>
                    </a:ext>
                  </a:extLst>
                </a:gridCol>
                <a:gridCol w="2201143">
                  <a:extLst>
                    <a:ext uri="{9D8B030D-6E8A-4147-A177-3AD203B41FA5}">
                      <a16:colId xmlns:a16="http://schemas.microsoft.com/office/drawing/2014/main" val="4156560365"/>
                    </a:ext>
                  </a:extLst>
                </a:gridCol>
              </a:tblGrid>
              <a:tr h="433146">
                <a:tc>
                  <a:txBody>
                    <a:bodyPr/>
                    <a:lstStyle/>
                    <a:p>
                      <a:r>
                        <a:rPr lang="en-SG" sz="1900"/>
                        <a:t>Rank</a:t>
                      </a:r>
                    </a:p>
                  </a:txBody>
                  <a:tcPr marL="96004" marR="96004" marT="48000" marB="48000"/>
                </a:tc>
                <a:tc>
                  <a:txBody>
                    <a:bodyPr/>
                    <a:lstStyle/>
                    <a:p>
                      <a:r>
                        <a:rPr lang="en-SG" sz="1900"/>
                        <a:t>Features</a:t>
                      </a:r>
                    </a:p>
                  </a:txBody>
                  <a:tcPr marL="96004" marR="96004" marT="48000" marB="48000"/>
                </a:tc>
                <a:tc>
                  <a:txBody>
                    <a:bodyPr/>
                    <a:lstStyle/>
                    <a:p>
                      <a:r>
                        <a:rPr lang="en-SG" sz="1900"/>
                        <a:t>Adjusted weight</a:t>
                      </a:r>
                    </a:p>
                  </a:txBody>
                  <a:tcPr marL="96004" marR="96004" marT="48000" marB="48000"/>
                </a:tc>
                <a:extLst>
                  <a:ext uri="{0D108BD9-81ED-4DB2-BD59-A6C34878D82A}">
                    <a16:rowId xmlns:a16="http://schemas.microsoft.com/office/drawing/2014/main" val="4249066045"/>
                  </a:ext>
                </a:extLst>
              </a:tr>
              <a:tr h="433146">
                <a:tc>
                  <a:txBody>
                    <a:bodyPr/>
                    <a:lstStyle/>
                    <a:p>
                      <a:r>
                        <a:rPr lang="en-SG" sz="19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1211" marR="81211" marT="40607" marB="40607"/>
                </a:tc>
                <a:tc>
                  <a:txBody>
                    <a:bodyPr/>
                    <a:lstStyle/>
                    <a:p>
                      <a:r>
                        <a:rPr lang="en-SG" sz="19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Log fav over log members</a:t>
                      </a:r>
                    </a:p>
                  </a:txBody>
                  <a:tcPr marL="81211" marR="81211" marT="40607" marB="40607"/>
                </a:tc>
                <a:tc>
                  <a:txBody>
                    <a:bodyPr/>
                    <a:lstStyle/>
                    <a:p>
                      <a:r>
                        <a:rPr lang="en-SG" sz="19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~2.08</a:t>
                      </a:r>
                    </a:p>
                  </a:txBody>
                  <a:tcPr marL="96004" marR="96004" marT="48000" marB="48000"/>
                </a:tc>
                <a:extLst>
                  <a:ext uri="{0D108BD9-81ED-4DB2-BD59-A6C34878D82A}">
                    <a16:rowId xmlns:a16="http://schemas.microsoft.com/office/drawing/2014/main" val="2360335765"/>
                  </a:ext>
                </a:extLst>
              </a:tr>
              <a:tr h="433146">
                <a:tc>
                  <a:txBody>
                    <a:bodyPr/>
                    <a:lstStyle/>
                    <a:p>
                      <a:r>
                        <a:rPr lang="en-SG" sz="19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81211" marR="81211" marT="40607" marB="40607"/>
                </a:tc>
                <a:tc>
                  <a:txBody>
                    <a:bodyPr/>
                    <a:lstStyle/>
                    <a:p>
                      <a:r>
                        <a:rPr lang="en-SG" sz="19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Parent story count</a:t>
                      </a:r>
                    </a:p>
                  </a:txBody>
                  <a:tcPr marL="81211" marR="81211" marT="40607" marB="40607"/>
                </a:tc>
                <a:tc>
                  <a:txBody>
                    <a:bodyPr/>
                    <a:lstStyle/>
                    <a:p>
                      <a:r>
                        <a:rPr lang="en-SG" sz="19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~1.66</a:t>
                      </a:r>
                    </a:p>
                  </a:txBody>
                  <a:tcPr marL="96004" marR="96004" marT="48000" marB="48000"/>
                </a:tc>
                <a:extLst>
                  <a:ext uri="{0D108BD9-81ED-4DB2-BD59-A6C34878D82A}">
                    <a16:rowId xmlns:a16="http://schemas.microsoft.com/office/drawing/2014/main" val="2789215609"/>
                  </a:ext>
                </a:extLst>
              </a:tr>
              <a:tr h="433146">
                <a:tc>
                  <a:txBody>
                    <a:bodyPr/>
                    <a:lstStyle/>
                    <a:p>
                      <a:r>
                        <a:rPr lang="en-SG" sz="19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81211" marR="81211" marT="40607" marB="40607"/>
                </a:tc>
                <a:tc>
                  <a:txBody>
                    <a:bodyPr/>
                    <a:lstStyle/>
                    <a:p>
                      <a:r>
                        <a:rPr lang="en-SG" sz="19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Prequel count</a:t>
                      </a:r>
                    </a:p>
                  </a:txBody>
                  <a:tcPr marL="81211" marR="81211" marT="40607" marB="40607"/>
                </a:tc>
                <a:tc>
                  <a:txBody>
                    <a:bodyPr/>
                    <a:lstStyle/>
                    <a:p>
                      <a:r>
                        <a:rPr lang="en-SG" sz="19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~1.20</a:t>
                      </a:r>
                    </a:p>
                  </a:txBody>
                  <a:tcPr marL="96004" marR="96004" marT="48000" marB="48000"/>
                </a:tc>
                <a:extLst>
                  <a:ext uri="{0D108BD9-81ED-4DB2-BD59-A6C34878D82A}">
                    <a16:rowId xmlns:a16="http://schemas.microsoft.com/office/drawing/2014/main" val="3056621812"/>
                  </a:ext>
                </a:extLst>
              </a:tr>
              <a:tr h="433146">
                <a:tc>
                  <a:txBody>
                    <a:bodyPr/>
                    <a:lstStyle/>
                    <a:p>
                      <a:r>
                        <a:rPr lang="en-SG" sz="19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81211" marR="81211" marT="40607" marB="40607"/>
                </a:tc>
                <a:tc>
                  <a:txBody>
                    <a:bodyPr/>
                    <a:lstStyle/>
                    <a:p>
                      <a:r>
                        <a:rPr lang="en-SG" sz="19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Log length</a:t>
                      </a:r>
                    </a:p>
                  </a:txBody>
                  <a:tcPr marL="81211" marR="81211" marT="40607" marB="40607"/>
                </a:tc>
                <a:tc>
                  <a:txBody>
                    <a:bodyPr/>
                    <a:lstStyle/>
                    <a:p>
                      <a:r>
                        <a:rPr lang="en-SG" sz="19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~1.02</a:t>
                      </a:r>
                    </a:p>
                  </a:txBody>
                  <a:tcPr marL="96004" marR="96004" marT="48000" marB="48000"/>
                </a:tc>
                <a:extLst>
                  <a:ext uri="{0D108BD9-81ED-4DB2-BD59-A6C34878D82A}">
                    <a16:rowId xmlns:a16="http://schemas.microsoft.com/office/drawing/2014/main" val="2711623137"/>
                  </a:ext>
                </a:extLst>
              </a:tr>
              <a:tr h="43314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SG" sz="19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81211" marR="81211" marT="40607" marB="40607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SG" sz="1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Rating score</a:t>
                      </a:r>
                    </a:p>
                  </a:txBody>
                  <a:tcPr marL="81211" marR="81211" marT="40607" marB="40607"/>
                </a:tc>
                <a:tc>
                  <a:txBody>
                    <a:bodyPr/>
                    <a:lstStyle/>
                    <a:p>
                      <a:r>
                        <a:rPr lang="en-SG" sz="19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~0.5</a:t>
                      </a:r>
                    </a:p>
                  </a:txBody>
                  <a:tcPr marL="96004" marR="96004" marT="48000" marB="48000"/>
                </a:tc>
                <a:extLst>
                  <a:ext uri="{0D108BD9-81ED-4DB2-BD59-A6C34878D82A}">
                    <a16:rowId xmlns:a16="http://schemas.microsoft.com/office/drawing/2014/main" val="3445517056"/>
                  </a:ext>
                </a:extLst>
              </a:tr>
              <a:tr h="433146">
                <a:tc>
                  <a:txBody>
                    <a:bodyPr/>
                    <a:lstStyle/>
                    <a:p>
                      <a:r>
                        <a:rPr lang="en-SG" sz="19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81211" marR="81211" marT="40607" marB="40607"/>
                </a:tc>
                <a:tc>
                  <a:txBody>
                    <a:bodyPr/>
                    <a:lstStyle/>
                    <a:p>
                      <a:r>
                        <a:rPr lang="en-SG" sz="19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Log </a:t>
                      </a:r>
                      <a:r>
                        <a:rPr lang="en-SG" sz="19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log</a:t>
                      </a:r>
                      <a:r>
                        <a:rPr lang="en-SG" sz="19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members</a:t>
                      </a:r>
                    </a:p>
                  </a:txBody>
                  <a:tcPr marL="81211" marR="81211" marT="40607" marB="40607"/>
                </a:tc>
                <a:tc>
                  <a:txBody>
                    <a:bodyPr/>
                    <a:lstStyle/>
                    <a:p>
                      <a:r>
                        <a:rPr lang="en-SG" sz="1900" b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~0.43</a:t>
                      </a:r>
                    </a:p>
                  </a:txBody>
                  <a:tcPr marL="96004" marR="96004" marT="48000" marB="48000"/>
                </a:tc>
                <a:extLst>
                  <a:ext uri="{0D108BD9-81ED-4DB2-BD59-A6C34878D82A}">
                    <a16:rowId xmlns:a16="http://schemas.microsoft.com/office/drawing/2014/main" val="2944936135"/>
                  </a:ext>
                </a:extLst>
              </a:tr>
              <a:tr h="433146">
                <a:tc>
                  <a:txBody>
                    <a:bodyPr/>
                    <a:lstStyle/>
                    <a:p>
                      <a:r>
                        <a:rPr lang="en-SG" sz="19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81211" marR="81211" marT="40607" marB="40607"/>
                </a:tc>
                <a:tc>
                  <a:txBody>
                    <a:bodyPr/>
                    <a:lstStyle/>
                    <a:p>
                      <a:r>
                        <a:rPr lang="en-SG" sz="19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Log associated count</a:t>
                      </a:r>
                    </a:p>
                  </a:txBody>
                  <a:tcPr marL="81211" marR="81211" marT="40607" marB="40607"/>
                </a:tc>
                <a:tc>
                  <a:txBody>
                    <a:bodyPr/>
                    <a:lstStyle/>
                    <a:p>
                      <a:r>
                        <a:rPr lang="en-SG" sz="19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~0.37</a:t>
                      </a:r>
                    </a:p>
                  </a:txBody>
                  <a:tcPr marL="96004" marR="96004" marT="48000" marB="48000"/>
                </a:tc>
                <a:extLst>
                  <a:ext uri="{0D108BD9-81ED-4DB2-BD59-A6C34878D82A}">
                    <a16:rowId xmlns:a16="http://schemas.microsoft.com/office/drawing/2014/main" val="2421277364"/>
                  </a:ext>
                </a:extLst>
              </a:tr>
              <a:tr h="43314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SG" sz="19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81211" marR="81211" marT="40607" marB="40607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SG" sz="19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Log age</a:t>
                      </a:r>
                    </a:p>
                  </a:txBody>
                  <a:tcPr marL="81211" marR="81211" marT="40607" marB="40607"/>
                </a:tc>
                <a:tc>
                  <a:txBody>
                    <a:bodyPr/>
                    <a:lstStyle/>
                    <a:p>
                      <a:r>
                        <a:rPr lang="en-SG" sz="19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~0.35</a:t>
                      </a:r>
                    </a:p>
                  </a:txBody>
                  <a:tcPr marL="96004" marR="96004" marT="48000" marB="48000"/>
                </a:tc>
                <a:extLst>
                  <a:ext uri="{0D108BD9-81ED-4DB2-BD59-A6C34878D82A}">
                    <a16:rowId xmlns:a16="http://schemas.microsoft.com/office/drawing/2014/main" val="3500623037"/>
                  </a:ext>
                </a:extLst>
              </a:tr>
              <a:tr h="433146">
                <a:tc>
                  <a:txBody>
                    <a:bodyPr/>
                    <a:lstStyle/>
                    <a:p>
                      <a:r>
                        <a:rPr lang="en-SG" sz="19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81211" marR="81211" marT="40607" marB="40607"/>
                </a:tc>
                <a:tc>
                  <a:txBody>
                    <a:bodyPr/>
                    <a:lstStyle/>
                    <a:p>
                      <a:r>
                        <a:rPr lang="en-SG" sz="19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Special type</a:t>
                      </a:r>
                    </a:p>
                  </a:txBody>
                  <a:tcPr marL="81211" marR="81211" marT="40607" marB="40607"/>
                </a:tc>
                <a:tc>
                  <a:txBody>
                    <a:bodyPr/>
                    <a:lstStyle/>
                    <a:p>
                      <a:r>
                        <a:rPr lang="en-SG" sz="19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~0.28</a:t>
                      </a:r>
                    </a:p>
                  </a:txBody>
                  <a:tcPr marL="96004" marR="96004" marT="48000" marB="48000"/>
                </a:tc>
                <a:extLst>
                  <a:ext uri="{0D108BD9-81ED-4DB2-BD59-A6C34878D82A}">
                    <a16:rowId xmlns:a16="http://schemas.microsoft.com/office/drawing/2014/main" val="682685283"/>
                  </a:ext>
                </a:extLst>
              </a:tr>
              <a:tr h="43314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SG" sz="19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81211" marR="81211" marT="40607" marB="40607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SG" sz="19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Log genre count</a:t>
                      </a:r>
                    </a:p>
                  </a:txBody>
                  <a:tcPr marL="81211" marR="81211" marT="40607" marB="40607"/>
                </a:tc>
                <a:tc>
                  <a:txBody>
                    <a:bodyPr/>
                    <a:lstStyle/>
                    <a:p>
                      <a:r>
                        <a:rPr lang="en-SG" sz="19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~0.25</a:t>
                      </a:r>
                    </a:p>
                  </a:txBody>
                  <a:tcPr marL="96004" marR="96004" marT="48000" marB="48000"/>
                </a:tc>
                <a:extLst>
                  <a:ext uri="{0D108BD9-81ED-4DB2-BD59-A6C34878D82A}">
                    <a16:rowId xmlns:a16="http://schemas.microsoft.com/office/drawing/2014/main" val="1627161006"/>
                  </a:ext>
                </a:extLst>
              </a:tr>
              <a:tr h="433146">
                <a:tc>
                  <a:txBody>
                    <a:bodyPr/>
                    <a:lstStyle/>
                    <a:p>
                      <a:r>
                        <a:rPr lang="en-SG" sz="19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81211" marR="81211" marT="40607" marB="40607"/>
                </a:tc>
                <a:tc>
                  <a:txBody>
                    <a:bodyPr/>
                    <a:lstStyle/>
                    <a:p>
                      <a:r>
                        <a:rPr lang="en-SG" sz="19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Music type</a:t>
                      </a:r>
                    </a:p>
                  </a:txBody>
                  <a:tcPr marL="81211" marR="81211" marT="40607" marB="40607"/>
                </a:tc>
                <a:tc>
                  <a:txBody>
                    <a:bodyPr/>
                    <a:lstStyle/>
                    <a:p>
                      <a:r>
                        <a:rPr lang="en-SG" sz="1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~0.23</a:t>
                      </a:r>
                    </a:p>
                  </a:txBody>
                  <a:tcPr marL="96004" marR="96004" marT="48000" marB="48000"/>
                </a:tc>
                <a:extLst>
                  <a:ext uri="{0D108BD9-81ED-4DB2-BD59-A6C34878D82A}">
                    <a16:rowId xmlns:a16="http://schemas.microsoft.com/office/drawing/2014/main" val="29732816"/>
                  </a:ext>
                </a:extLst>
              </a:tr>
            </a:tbl>
          </a:graphicData>
        </a:graphic>
      </p:graphicFrame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691CD6FD-22E6-44B1-B006-04A0D3F752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4010554"/>
                  </p:ext>
                </p:extLst>
              </p:nvPr>
            </p:nvGraphicFramePr>
            <p:xfrm>
              <a:off x="877459" y="4332685"/>
              <a:ext cx="3048000" cy="1714500"/>
            </p:xfrm>
            <a:graphic>
              <a:graphicData uri="http://schemas.microsoft.com/office/powerpoint/2016/slidezoom">
                <pslz:sldZm>
                  <pslz:sldZmObj sldId="322" cId="2916439119">
                    <pslz:zmPr id="{0B03EAA3-D1DC-45E9-A0F6-B1CFDAF9C1D8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91CD6FD-22E6-44B1-B006-04A0D3F752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7459" y="4332685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8772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774A2-9121-4BD2-98C9-DE1AC1406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Observations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195C7-2758-4654-B3A3-30AF4607AB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dirty="0"/>
              <a:t>Different types of anime (TV, Movie etc.) have very different distributions for both episode duration and number of episodes</a:t>
            </a:r>
          </a:p>
          <a:p>
            <a:pPr lvl="1"/>
            <a:r>
              <a:rPr lang="en-US" sz="1300" dirty="0"/>
              <a:t>Could break down further into different genres</a:t>
            </a:r>
          </a:p>
        </p:txBody>
      </p:sp>
      <p:pic>
        <p:nvPicPr>
          <p:cNvPr id="5" name="Picture Placeholder 5">
            <a:extLst>
              <a:ext uri="{FF2B5EF4-FFF2-40B4-BE49-F238E27FC236}">
                <a16:creationId xmlns:a16="http://schemas.microsoft.com/office/drawing/2014/main" id="{18A266FB-7F88-43DD-856E-5E0563539E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120640" y="2280331"/>
            <a:ext cx="6656832" cy="2196753"/>
          </a:xfrm>
          <a:prstGeom prst="rect">
            <a:avLst/>
          </a:prstGeom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1" name="Section Zoom 10">
                <a:extLst>
                  <a:ext uri="{FF2B5EF4-FFF2-40B4-BE49-F238E27FC236}">
                    <a16:creationId xmlns:a16="http://schemas.microsoft.com/office/drawing/2014/main" id="{FAA2058F-98B1-4D63-B987-B41B964ED22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98269019"/>
                  </p:ext>
                </p:extLst>
              </p:nvPr>
            </p:nvGraphicFramePr>
            <p:xfrm>
              <a:off x="8729472" y="4810292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8727C026-B369-46C1-BA27-875797FE40B3}">
                    <psez:zmPr id="{660268D7-4D00-4D6E-B712-0ED842F348D1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1" name="Section Zoom 10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FAA2058F-98B1-4D63-B987-B41B964ED2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29472" y="4810292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9057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774A2-9121-4BD2-98C9-DE1AC1406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195C7-2758-4654-B3A3-30AF4607A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dirty="0"/>
              <a:t>Can apply linear regression models to each type of anime separately</a:t>
            </a:r>
          </a:p>
          <a:p>
            <a:r>
              <a:rPr lang="en-SG" dirty="0"/>
              <a:t>More sophisticated models need to be tested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67483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oy, riding, air, man&#10;&#10;Description automatically generated">
            <a:extLst>
              <a:ext uri="{FF2B5EF4-FFF2-40B4-BE49-F238E27FC236}">
                <a16:creationId xmlns:a16="http://schemas.microsoft.com/office/drawing/2014/main" id="{01B52277-EC34-4672-83A3-B1DB92342E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2339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A188355-82D0-46CA-83F2-5A3ED9BAB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Thank you for your attention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68838C-17A6-441E-8550-DD5793A8F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553" y="5624945"/>
            <a:ext cx="9078562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Any questions?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62328B-D41D-4218-A5A8-645278003596}"/>
              </a:ext>
            </a:extLst>
          </p:cNvPr>
          <p:cNvSpPr/>
          <p:nvPr/>
        </p:nvSpPr>
        <p:spPr>
          <a:xfrm>
            <a:off x="0" y="28522"/>
            <a:ext cx="15824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GB" sz="800" b="0" i="0" dirty="0">
                <a:solidFill>
                  <a:srgbClr val="111111"/>
                </a:solidFill>
                <a:effectLst/>
                <a:latin typeface="-apple-system"/>
              </a:rPr>
              <a:t>Photo by </a:t>
            </a:r>
            <a:r>
              <a:rPr lang="en-GB" sz="800" b="0" i="0" dirty="0">
                <a:solidFill>
                  <a:srgbClr val="767676"/>
                </a:solidFill>
                <a:effectLst/>
                <a:latin typeface="-apple-system"/>
                <a:hlinkClick r:id="rId3"/>
              </a:rPr>
              <a:t>Bruce Tang</a:t>
            </a:r>
            <a:r>
              <a:rPr lang="en-GB" sz="800" b="0" i="0" dirty="0">
                <a:solidFill>
                  <a:srgbClr val="111111"/>
                </a:solidFill>
                <a:effectLst/>
                <a:latin typeface="-apple-system"/>
              </a:rPr>
              <a:t> on </a:t>
            </a:r>
            <a:r>
              <a:rPr lang="en-GB" sz="800" b="0" i="0" dirty="0" err="1">
                <a:solidFill>
                  <a:srgbClr val="767676"/>
                </a:solidFill>
                <a:effectLst/>
                <a:latin typeface="-apple-system"/>
                <a:hlinkClick r:id="rId4"/>
              </a:rPr>
              <a:t>Unsplash</a:t>
            </a:r>
            <a:endParaRPr lang="en-SG" sz="800"/>
          </a:p>
        </p:txBody>
      </p:sp>
    </p:spTree>
    <p:extLst>
      <p:ext uri="{BB962C8B-B14F-4D97-AF65-F5344CB8AC3E}">
        <p14:creationId xmlns:p14="http://schemas.microsoft.com/office/powerpoint/2010/main" val="4190392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24AA52-39ED-48C2-BD34-14C51557C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dirty="0"/>
              <a:t>Data preparation in detail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BBB485-D7FA-4D64-AC7B-E8367EAF4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6988" y="3962400"/>
            <a:ext cx="7058025" cy="5810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Appendix A</a:t>
            </a:r>
          </a:p>
        </p:txBody>
      </p:sp>
    </p:spTree>
    <p:extLst>
      <p:ext uri="{BB962C8B-B14F-4D97-AF65-F5344CB8AC3E}">
        <p14:creationId xmlns:p14="http://schemas.microsoft.com/office/powerpoint/2010/main" val="2235002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65F53-33A4-45FD-99D2-A8C2D7AAC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0F034-4AA9-4D82-9C06-BFB1BB5FB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Based on features of an anime listing on </a:t>
            </a:r>
            <a:r>
              <a:rPr lang="en-SG" dirty="0" err="1"/>
              <a:t>MyAnimeList</a:t>
            </a:r>
            <a:r>
              <a:rPr lang="en-SG" dirty="0"/>
              <a:t> (MAL), predict its overall user score</a:t>
            </a:r>
          </a:p>
          <a:p>
            <a:r>
              <a:rPr lang="en-SG" dirty="0"/>
              <a:t>The resultant model would indicate what features of an anime (e.g. episode length, genre) might influence its perceived quality (i.e. overall user score)</a:t>
            </a:r>
          </a:p>
        </p:txBody>
      </p:sp>
      <p:pic>
        <p:nvPicPr>
          <p:cNvPr id="24" name="Picture 2" descr="The world’s largest anime and manga database and community">
            <a:extLst>
              <a:ext uri="{FF2B5EF4-FFF2-40B4-BE49-F238E27FC236}">
                <a16:creationId xmlns:a16="http://schemas.microsoft.com/office/drawing/2014/main" id="{F80EC469-3E4A-4704-922D-2ADB43C45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8866" y="5118618"/>
            <a:ext cx="4644475" cy="128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600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CED19D-F923-458A-AB6D-D6E8633C7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Example of MAL listing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0F6CD1-823A-4C43-AED1-772954B47B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100" t="7488" r="14492" b="20105"/>
          <a:stretch/>
        </p:blipFill>
        <p:spPr>
          <a:xfrm>
            <a:off x="5414356" y="1214425"/>
            <a:ext cx="6408836" cy="427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69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81E1224E-6618-482E-BE87-321A7FC1C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750D97-DA0D-4039-AAC9-46BE55F20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4" y="957447"/>
            <a:ext cx="3383280" cy="4943105"/>
          </a:xfrm>
        </p:spPr>
        <p:txBody>
          <a:bodyPr anchor="ctr">
            <a:normAutofit/>
          </a:bodyPr>
          <a:lstStyle/>
          <a:p>
            <a:r>
              <a:rPr lang="en-SG" dirty="0"/>
              <a:t>Data cleansing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8126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234" y="6163056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8FA0577B-A871-42FC-B65A-AF27A556F7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2024331"/>
              </p:ext>
            </p:extLst>
          </p:nvPr>
        </p:nvGraphicFramePr>
        <p:xfrm>
          <a:off x="4553712" y="621792"/>
          <a:ext cx="6812280" cy="5541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0508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D1A2CED-DA9B-4CCF-8215-CFC65FE71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62DFC44-A40C-4573-9230-B3EDB3EC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260019"/>
            <a:ext cx="11167447" cy="5933012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93FEAF-06D3-4F99-9417-4201B2109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09521"/>
            <a:ext cx="10232136" cy="1014984"/>
          </a:xfrm>
        </p:spPr>
        <p:txBody>
          <a:bodyPr>
            <a:normAutofit/>
          </a:bodyPr>
          <a:lstStyle/>
          <a:p>
            <a:r>
              <a:rPr lang="en-SG" dirty="0"/>
              <a:t>Categorical features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589D35-CF9F-4DE9-A792-8571A09E9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658327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419C4E5-C3AF-422F-8493-1F77F98C8E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1243079"/>
              </p:ext>
            </p:extLst>
          </p:nvPr>
        </p:nvGraphicFramePr>
        <p:xfrm>
          <a:off x="1115568" y="1673352"/>
          <a:ext cx="10232136" cy="4334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5" name="Section Zoom 14">
                <a:extLst>
                  <a:ext uri="{FF2B5EF4-FFF2-40B4-BE49-F238E27FC236}">
                    <a16:creationId xmlns:a16="http://schemas.microsoft.com/office/drawing/2014/main" id="{C97BE5C5-7F55-4AA6-A6AF-97EB79389E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46771215"/>
                  </p:ext>
                </p:extLst>
              </p:nvPr>
            </p:nvGraphicFramePr>
            <p:xfrm>
              <a:off x="8991508" y="151133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2BECE5A8-6A61-4D00-9137-E8BAECD56E9F}">
                    <psez:zmPr id="{70CFFA3B-0101-4448-8BDD-3D496D48F750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5" name="Section Zoom 14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C97BE5C5-7F55-4AA6-A6AF-97EB79389E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91508" y="15113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2094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5ACC6BB2-28F8-4405-829D-0562733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3" name="Freeform: Shape 62">
            <a:extLst>
              <a:ext uri="{FF2B5EF4-FFF2-40B4-BE49-F238E27FC236}">
                <a16:creationId xmlns:a16="http://schemas.microsoft.com/office/drawing/2014/main" id="{5C2E53F0-AD54-4A55-99A0-EC896CE3C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5" name="Freeform: Shape 64">
            <a:extLst>
              <a:ext uri="{FF2B5EF4-FFF2-40B4-BE49-F238E27FC236}">
                <a16:creationId xmlns:a16="http://schemas.microsoft.com/office/drawing/2014/main" id="{D15F19F8-85EE-477A-ACBA-4B6D0697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93FEAF-06D3-4F99-9417-4201B2109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en-SG" dirty="0"/>
              <a:t>Categorical features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797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6" name="Content Placeholder 2">
            <a:extLst>
              <a:ext uri="{FF2B5EF4-FFF2-40B4-BE49-F238E27FC236}">
                <a16:creationId xmlns:a16="http://schemas.microsoft.com/office/drawing/2014/main" id="{118514AE-5948-4D8D-A325-B13C75644F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2754786"/>
              </p:ext>
            </p:extLst>
          </p:nvPr>
        </p:nvGraphicFramePr>
        <p:xfrm>
          <a:off x="838200" y="2184158"/>
          <a:ext cx="10515600" cy="4061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58168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BEE65A-127E-4FA5-BB41-2B883423E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SG" dirty="0"/>
              <a:t>Feature transformation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04AAEFA-957E-4106-9F85-E03B726849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0910844"/>
              </p:ext>
            </p:extLst>
          </p:nvPr>
        </p:nvGraphicFramePr>
        <p:xfrm>
          <a:off x="838200" y="1650222"/>
          <a:ext cx="10506456" cy="4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1621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C75212-D123-48B9-B248-4A48BB847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Episodes/Duration before clipping</a:t>
            </a:r>
          </a:p>
        </p:txBody>
      </p:sp>
      <p:pic>
        <p:nvPicPr>
          <p:cNvPr id="8" name="Content Placeholder 7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69235054-C6FB-4D23-B254-34532C15299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888" y="2634456"/>
            <a:ext cx="4905375" cy="3381375"/>
          </a:xfrm>
        </p:spPr>
      </p:pic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D45CC8-91C3-40D8-997D-80C54E0BDE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244" y="2634456"/>
            <a:ext cx="4838700" cy="3381375"/>
          </a:xfrm>
        </p:spPr>
      </p:pic>
    </p:spTree>
    <p:extLst>
      <p:ext uri="{BB962C8B-B14F-4D97-AF65-F5344CB8AC3E}">
        <p14:creationId xmlns:p14="http://schemas.microsoft.com/office/powerpoint/2010/main" val="12489067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C75212-D123-48B9-B248-4A48BB847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Episodes/Duration after clipping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6715FB1-A4A8-4ED5-9903-784E99CCE37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1311" y="2615406"/>
            <a:ext cx="4806529" cy="3419475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D056E8ED-CD78-417C-9399-177A126FB8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0006" y="2634456"/>
            <a:ext cx="4829175" cy="3381375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0C3934B-C563-470A-A59D-80F1BD854265}"/>
              </a:ext>
            </a:extLst>
          </p:cNvPr>
          <p:cNvSpPr txBox="1"/>
          <p:nvPr/>
        </p:nvSpPr>
        <p:spPr>
          <a:xfrm>
            <a:off x="2267066" y="2184399"/>
            <a:ext cx="2635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Clipped at 60 episodes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2B8B39-87CD-4C11-B0DB-5A62F0E18811}"/>
              </a:ext>
            </a:extLst>
          </p:cNvPr>
          <p:cNvSpPr txBox="1"/>
          <p:nvPr/>
        </p:nvSpPr>
        <p:spPr>
          <a:xfrm>
            <a:off x="7490672" y="2184399"/>
            <a:ext cx="2647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Clipped at 150 minutes</a:t>
            </a:r>
          </a:p>
        </p:txBody>
      </p:sp>
    </p:spTree>
    <p:extLst>
      <p:ext uri="{BB962C8B-B14F-4D97-AF65-F5344CB8AC3E}">
        <p14:creationId xmlns:p14="http://schemas.microsoft.com/office/powerpoint/2010/main" val="3998471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7A01B5-C0DA-435B-AA3B-1140CDE4B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Example of feature needing log10 transformation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46E2EC-048E-426D-8ABB-BFB0EF63C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08" y="957146"/>
            <a:ext cx="6846363" cy="479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05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24AA52-39ED-48C2-BD34-14C51557C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dirty="0"/>
              <a:t>Categorical features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BBB485-D7FA-4D64-AC7B-E8367EAF4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6988" y="3962400"/>
            <a:ext cx="7058025" cy="5810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Appendix B</a:t>
            </a:r>
          </a:p>
        </p:txBody>
      </p:sp>
    </p:spTree>
    <p:extLst>
      <p:ext uri="{BB962C8B-B14F-4D97-AF65-F5344CB8AC3E}">
        <p14:creationId xmlns:p14="http://schemas.microsoft.com/office/powerpoint/2010/main" val="23442303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E0B3B37B-5EEE-4DC4-802A-66F9A2C94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3DFDBB-CBB0-4061-B4BF-36B80130A7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55" b="-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494CEDA0-FD8E-491B-8792-69F93BDA3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40079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68ABB1-ADAC-49F4-A6FD-7C6779E8EB30}"/>
              </a:ext>
            </a:extLst>
          </p:cNvPr>
          <p:cNvSpPr/>
          <p:nvPr/>
        </p:nvSpPr>
        <p:spPr>
          <a:xfrm>
            <a:off x="7673449" y="980368"/>
            <a:ext cx="3666744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0" cap="none" spc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Full genre categories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FD3EBBB-DFE8-4525-B1BF-BE7BBC8DF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6071" y="116128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9362A14-6FB8-4FFC-AAA0-2E5AFF8A8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1577" y="2113280"/>
            <a:ext cx="3502152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0783F74B-C251-49E4-A1D7-812ADF4F7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3449" y="2354199"/>
            <a:ext cx="3666744" cy="346133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/>
              <a:t>41 genres in total</a:t>
            </a:r>
          </a:p>
          <a:p>
            <a:r>
              <a:rPr lang="en-US" sz="1800" dirty="0"/>
              <a:t>9 genres have &gt;200 entries</a:t>
            </a:r>
          </a:p>
          <a:p>
            <a:r>
              <a:rPr lang="en-US" sz="1800" dirty="0"/>
              <a:t>Consolidate the rest into ‘Other’ (see next slide)</a:t>
            </a:r>
          </a:p>
        </p:txBody>
      </p:sp>
    </p:spTree>
    <p:extLst>
      <p:ext uri="{BB962C8B-B14F-4D97-AF65-F5344CB8AC3E}">
        <p14:creationId xmlns:p14="http://schemas.microsoft.com/office/powerpoint/2010/main" val="2909807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50E93-51AE-4521-92B1-61D87BF3F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Methodology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DC6F7D9-EA6F-4005-A75A-3EE907B222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7410123"/>
              </p:ext>
            </p:extLst>
          </p:nvPr>
        </p:nvGraphicFramePr>
        <p:xfrm>
          <a:off x="1116013" y="2478088"/>
          <a:ext cx="10167937" cy="3694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90757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0E378-644C-48C9-B0E8-DFCFE2E25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Consolidated genre categories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Consolidated list of genres">
            <a:extLst>
              <a:ext uri="{FF2B5EF4-FFF2-40B4-BE49-F238E27FC236}">
                <a16:creationId xmlns:a16="http://schemas.microsoft.com/office/drawing/2014/main" id="{9B1BB8BB-8841-4301-9832-1FCF22AD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08" y="1393602"/>
            <a:ext cx="6846363" cy="391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33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6AA23-933C-4A67-A44C-6BAD40614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Rating: summary and conversion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21ECC55-D960-430A-A67C-95EC734226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0285148"/>
              </p:ext>
            </p:extLst>
          </p:nvPr>
        </p:nvGraphicFramePr>
        <p:xfrm>
          <a:off x="1116013" y="2478088"/>
          <a:ext cx="10167936" cy="4145280"/>
        </p:xfrm>
        <a:graphic>
          <a:graphicData uri="http://schemas.openxmlformats.org/drawingml/2006/table">
            <a:tbl>
              <a:tblPr firstRow="1" firstCol="1" lastRow="1" bandRow="1">
                <a:tableStyleId>{5C22544A-7EE6-4342-B048-85BDC9FD1C3A}</a:tableStyleId>
              </a:tblPr>
              <a:tblGrid>
                <a:gridCol w="2541984">
                  <a:extLst>
                    <a:ext uri="{9D8B030D-6E8A-4147-A177-3AD203B41FA5}">
                      <a16:colId xmlns:a16="http://schemas.microsoft.com/office/drawing/2014/main" val="414522369"/>
                    </a:ext>
                  </a:extLst>
                </a:gridCol>
                <a:gridCol w="2541984">
                  <a:extLst>
                    <a:ext uri="{9D8B030D-6E8A-4147-A177-3AD203B41FA5}">
                      <a16:colId xmlns:a16="http://schemas.microsoft.com/office/drawing/2014/main" val="382434193"/>
                    </a:ext>
                  </a:extLst>
                </a:gridCol>
                <a:gridCol w="2541984">
                  <a:extLst>
                    <a:ext uri="{9D8B030D-6E8A-4147-A177-3AD203B41FA5}">
                      <a16:colId xmlns:a16="http://schemas.microsoft.com/office/drawing/2014/main" val="2986104051"/>
                    </a:ext>
                  </a:extLst>
                </a:gridCol>
                <a:gridCol w="2541984">
                  <a:extLst>
                    <a:ext uri="{9D8B030D-6E8A-4147-A177-3AD203B41FA5}">
                      <a16:colId xmlns:a16="http://schemas.microsoft.com/office/drawing/2014/main" val="29271487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%age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Normalise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078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G - All 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1,878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21%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051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PG - Children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642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857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PG-13 - Teens 13 or older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4,045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44%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45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R - 17+ (violence &amp; profanity)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834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813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R+ - Mild Nudity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703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Rx - Hentai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11%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797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2</a:t>
                      </a:r>
                    </a:p>
                    <a:p>
                      <a:pPr algn="r"/>
                      <a:r>
                        <a:rPr lang="en-SG" i="1" dirty="0">
                          <a:sym typeface="Wingdings" panose="05000000000000000000" pitchFamily="2" charset="2"/>
                        </a:rPr>
                        <a:t>assume PG13</a:t>
                      </a:r>
                      <a:endParaRPr lang="en-SG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565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9,144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315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77884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6BB0B6-2EE0-4F2E-8180-3755CEB9A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Other categorical features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E4AEDEA-25F2-4D9B-B011-349EA6C6D5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SG" dirty="0"/>
              <a:t>Type (6 total)</a:t>
            </a:r>
          </a:p>
        </p:txBody>
      </p:sp>
      <p:graphicFrame>
        <p:nvGraphicFramePr>
          <p:cNvPr id="17" name="Table 8">
            <a:extLst>
              <a:ext uri="{FF2B5EF4-FFF2-40B4-BE49-F238E27FC236}">
                <a16:creationId xmlns:a16="http://schemas.microsoft.com/office/drawing/2014/main" id="{B1749F15-C1BF-4981-AEB6-36D0C9BEF35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0479161"/>
              </p:ext>
            </p:extLst>
          </p:nvPr>
        </p:nvGraphicFramePr>
        <p:xfrm>
          <a:off x="1116013" y="3203575"/>
          <a:ext cx="4937316" cy="2966720"/>
        </p:xfrm>
        <a:graphic>
          <a:graphicData uri="http://schemas.openxmlformats.org/drawingml/2006/table">
            <a:tbl>
              <a:tblPr firstRow="1" firstCol="1" lastRow="1" bandRow="1">
                <a:tableStyleId>{5C22544A-7EE6-4342-B048-85BDC9FD1C3A}</a:tableStyleId>
              </a:tblPr>
              <a:tblGrid>
                <a:gridCol w="1645772">
                  <a:extLst>
                    <a:ext uri="{9D8B030D-6E8A-4147-A177-3AD203B41FA5}">
                      <a16:colId xmlns:a16="http://schemas.microsoft.com/office/drawing/2014/main" val="1886565332"/>
                    </a:ext>
                  </a:extLst>
                </a:gridCol>
                <a:gridCol w="1645772">
                  <a:extLst>
                    <a:ext uri="{9D8B030D-6E8A-4147-A177-3AD203B41FA5}">
                      <a16:colId xmlns:a16="http://schemas.microsoft.com/office/drawing/2014/main" val="1058258985"/>
                    </a:ext>
                  </a:extLst>
                </a:gridCol>
                <a:gridCol w="1645772">
                  <a:extLst>
                    <a:ext uri="{9D8B030D-6E8A-4147-A177-3AD203B41FA5}">
                      <a16:colId xmlns:a16="http://schemas.microsoft.com/office/drawing/2014/main" val="3876495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Proportion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028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2,850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31%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97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2,259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506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1,494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16%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80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Special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1,336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9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ONA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693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528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Music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158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9,144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485600"/>
                  </a:ext>
                </a:extLst>
              </a:tr>
            </a:tbl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7638AE-2035-4A98-9642-3E49E4FEE8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SG" dirty="0"/>
              <a:t>Associated (8 total)</a:t>
            </a:r>
          </a:p>
        </p:txBody>
      </p:sp>
      <p:graphicFrame>
        <p:nvGraphicFramePr>
          <p:cNvPr id="28" name="Table 8">
            <a:extLst>
              <a:ext uri="{FF2B5EF4-FFF2-40B4-BE49-F238E27FC236}">
                <a16:creationId xmlns:a16="http://schemas.microsoft.com/office/drawing/2014/main" id="{0E158624-3322-4020-B048-30AA2EBD3BB9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4046063972"/>
              </p:ext>
            </p:extLst>
          </p:nvPr>
        </p:nvGraphicFramePr>
        <p:xfrm>
          <a:off x="6345238" y="3203575"/>
          <a:ext cx="4937760" cy="29667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937760">
                  <a:extLst>
                    <a:ext uri="{9D8B030D-6E8A-4147-A177-3AD203B41FA5}">
                      <a16:colId xmlns:a16="http://schemas.microsoft.com/office/drawing/2014/main" val="1886565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Sequel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97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Alternative version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506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80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Prequel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9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Parent Story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528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Side Story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158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Spin-off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485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Other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2907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74930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24AA52-39ED-48C2-BD34-14C51557C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dirty="0"/>
              <a:t>Feature selection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BBB485-D7FA-4D64-AC7B-E8367EAF4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6988" y="3962400"/>
            <a:ext cx="7058025" cy="5810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Appendix C</a:t>
            </a:r>
          </a:p>
        </p:txBody>
      </p:sp>
    </p:spTree>
    <p:extLst>
      <p:ext uri="{BB962C8B-B14F-4D97-AF65-F5344CB8AC3E}">
        <p14:creationId xmlns:p14="http://schemas.microsoft.com/office/powerpoint/2010/main" val="38951037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6F9F2-03A4-4BF9-B3CB-2FBCF0CF2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SG" dirty="0"/>
              <a:t>List of initial features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952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239A097-36CC-4F7D-81A6-DA08096F4F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2887351"/>
              </p:ext>
            </p:extLst>
          </p:nvPr>
        </p:nvGraphicFramePr>
        <p:xfrm>
          <a:off x="1509267" y="1926266"/>
          <a:ext cx="9173468" cy="43575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0693">
                  <a:extLst>
                    <a:ext uri="{9D8B030D-6E8A-4147-A177-3AD203B41FA5}">
                      <a16:colId xmlns:a16="http://schemas.microsoft.com/office/drawing/2014/main" val="3413223970"/>
                    </a:ext>
                  </a:extLst>
                </a:gridCol>
                <a:gridCol w="1479508">
                  <a:extLst>
                    <a:ext uri="{9D8B030D-6E8A-4147-A177-3AD203B41FA5}">
                      <a16:colId xmlns:a16="http://schemas.microsoft.com/office/drawing/2014/main" val="3981874812"/>
                    </a:ext>
                  </a:extLst>
                </a:gridCol>
                <a:gridCol w="5417648">
                  <a:extLst>
                    <a:ext uri="{9D8B030D-6E8A-4147-A177-3AD203B41FA5}">
                      <a16:colId xmlns:a16="http://schemas.microsoft.com/office/drawing/2014/main" val="115210863"/>
                    </a:ext>
                  </a:extLst>
                </a:gridCol>
                <a:gridCol w="1875619">
                  <a:extLst>
                    <a:ext uri="{9D8B030D-6E8A-4147-A177-3AD203B41FA5}">
                      <a16:colId xmlns:a16="http://schemas.microsoft.com/office/drawing/2014/main" val="1057442684"/>
                    </a:ext>
                  </a:extLst>
                </a:gridCol>
              </a:tblGrid>
              <a:tr h="304641">
                <a:tc>
                  <a:txBody>
                    <a:bodyPr/>
                    <a:lstStyle/>
                    <a:p>
                      <a:r>
                        <a:rPr lang="en-SG" sz="1300"/>
                        <a:t>No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Feature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Description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300" dirty="0"/>
                        <a:t>Used untransformed?</a:t>
                      </a:r>
                    </a:p>
                  </a:txBody>
                  <a:tcPr marL="69374" marR="69374" marT="34688" marB="34688"/>
                </a:tc>
                <a:extLst>
                  <a:ext uri="{0D108BD9-81ED-4DB2-BD59-A6C34878D82A}">
                    <a16:rowId xmlns:a16="http://schemas.microsoft.com/office/drawing/2014/main" val="80361706"/>
                  </a:ext>
                </a:extLst>
              </a:tr>
              <a:tr h="304641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SG" sz="1300"/>
                        <a:t>1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SG" sz="1300"/>
                        <a:t>Type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TV, Movie, OVA, ONA, Music, Special, Other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pPr algn="ctr"/>
                      <a:endParaRPr lang="en-SG" sz="1300" dirty="0"/>
                    </a:p>
                  </a:txBody>
                  <a:tcPr marL="69374" marR="69374" marT="34688" marB="34688"/>
                </a:tc>
                <a:extLst>
                  <a:ext uri="{0D108BD9-81ED-4DB2-BD59-A6C34878D82A}">
                    <a16:rowId xmlns:a16="http://schemas.microsoft.com/office/drawing/2014/main" val="1029248261"/>
                  </a:ext>
                </a:extLst>
              </a:tr>
              <a:tr h="304641">
                <a:tc>
                  <a:txBody>
                    <a:bodyPr/>
                    <a:lstStyle/>
                    <a:p>
                      <a:r>
                        <a:rPr lang="en-SG" sz="1300" dirty="0"/>
                        <a:t>2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Status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Finished Airing, Currently Airing, Not yet aired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pPr algn="ctr"/>
                      <a:endParaRPr lang="en-SG" sz="1300" dirty="0"/>
                    </a:p>
                  </a:txBody>
                  <a:tcPr marL="69374" marR="69374" marT="34688" marB="34688"/>
                </a:tc>
                <a:extLst>
                  <a:ext uri="{0D108BD9-81ED-4DB2-BD59-A6C34878D82A}">
                    <a16:rowId xmlns:a16="http://schemas.microsoft.com/office/drawing/2014/main" val="4046296003"/>
                  </a:ext>
                </a:extLst>
              </a:tr>
              <a:tr h="304641">
                <a:tc>
                  <a:txBody>
                    <a:bodyPr/>
                    <a:lstStyle/>
                    <a:p>
                      <a:r>
                        <a:rPr lang="en-SG" sz="1300"/>
                        <a:t>3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Duration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Number of minute per episode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pPr algn="ctr"/>
                      <a:endParaRPr lang="en-SG" sz="1300" dirty="0"/>
                    </a:p>
                  </a:txBody>
                  <a:tcPr marL="69374" marR="69374" marT="34688" marB="34688"/>
                </a:tc>
                <a:extLst>
                  <a:ext uri="{0D108BD9-81ED-4DB2-BD59-A6C34878D82A}">
                    <a16:rowId xmlns:a16="http://schemas.microsoft.com/office/drawing/2014/main" val="4125246907"/>
                  </a:ext>
                </a:extLst>
              </a:tr>
              <a:tr h="304641">
                <a:tc>
                  <a:txBody>
                    <a:bodyPr/>
                    <a:lstStyle/>
                    <a:p>
                      <a:r>
                        <a:rPr lang="en-SG" sz="1300"/>
                        <a:t>4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Episodes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Number of episodes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pPr algn="ctr"/>
                      <a:endParaRPr lang="en-SG" sz="1300" dirty="0"/>
                    </a:p>
                  </a:txBody>
                  <a:tcPr marL="69374" marR="69374" marT="34688" marB="34688"/>
                </a:tc>
                <a:extLst>
                  <a:ext uri="{0D108BD9-81ED-4DB2-BD59-A6C34878D82A}">
                    <a16:rowId xmlns:a16="http://schemas.microsoft.com/office/drawing/2014/main" val="1111572739"/>
                  </a:ext>
                </a:extLst>
              </a:tr>
              <a:tr h="304641">
                <a:tc>
                  <a:txBody>
                    <a:bodyPr/>
                    <a:lstStyle/>
                    <a:p>
                      <a:r>
                        <a:rPr lang="en-SG" sz="1300"/>
                        <a:t>5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Rating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5 ratings from “G – All” to “Rx – Hentai”, and “None”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pPr algn="ctr"/>
                      <a:endParaRPr lang="en-SG" sz="1300" dirty="0"/>
                    </a:p>
                  </a:txBody>
                  <a:tcPr marL="69374" marR="69374" marT="34688" marB="34688"/>
                </a:tc>
                <a:extLst>
                  <a:ext uri="{0D108BD9-81ED-4DB2-BD59-A6C34878D82A}">
                    <a16:rowId xmlns:a16="http://schemas.microsoft.com/office/drawing/2014/main" val="1550015113"/>
                  </a:ext>
                </a:extLst>
              </a:tr>
              <a:tr h="304641">
                <a:tc>
                  <a:txBody>
                    <a:bodyPr/>
                    <a:lstStyle/>
                    <a:p>
                      <a:r>
                        <a:rPr lang="en-SG" sz="1300"/>
                        <a:t>6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Members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How many MAL members have it on their lists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300" dirty="0"/>
                        <a:t>√</a:t>
                      </a:r>
                    </a:p>
                  </a:txBody>
                  <a:tcPr marL="69374" marR="69374" marT="34688" marB="34688"/>
                </a:tc>
                <a:extLst>
                  <a:ext uri="{0D108BD9-81ED-4DB2-BD59-A6C34878D82A}">
                    <a16:rowId xmlns:a16="http://schemas.microsoft.com/office/drawing/2014/main" val="2332581913"/>
                  </a:ext>
                </a:extLst>
              </a:tr>
              <a:tr h="304641">
                <a:tc>
                  <a:txBody>
                    <a:bodyPr/>
                    <a:lstStyle/>
                    <a:p>
                      <a:r>
                        <a:rPr lang="en-SG" sz="1300"/>
                        <a:t>7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Favorites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How many MAL members have it on their favourite list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300" dirty="0"/>
                        <a:t>√</a:t>
                      </a:r>
                    </a:p>
                  </a:txBody>
                  <a:tcPr marL="69374" marR="69374" marT="34688" marB="34688"/>
                </a:tc>
                <a:extLst>
                  <a:ext uri="{0D108BD9-81ED-4DB2-BD59-A6C34878D82A}">
                    <a16:rowId xmlns:a16="http://schemas.microsoft.com/office/drawing/2014/main" val="3082666123"/>
                  </a:ext>
                </a:extLst>
              </a:tr>
              <a:tr h="304641">
                <a:tc>
                  <a:txBody>
                    <a:bodyPr/>
                    <a:lstStyle/>
                    <a:p>
                      <a:r>
                        <a:rPr lang="en-SG" sz="1300" dirty="0"/>
                        <a:t>8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Started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Date that anime started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pPr algn="ctr"/>
                      <a:endParaRPr lang="en-SG" sz="1300" dirty="0"/>
                    </a:p>
                  </a:txBody>
                  <a:tcPr marL="69374" marR="69374" marT="34688" marB="34688"/>
                </a:tc>
                <a:extLst>
                  <a:ext uri="{0D108BD9-81ED-4DB2-BD59-A6C34878D82A}">
                    <a16:rowId xmlns:a16="http://schemas.microsoft.com/office/drawing/2014/main" val="779852726"/>
                  </a:ext>
                </a:extLst>
              </a:tr>
              <a:tr h="304641">
                <a:tc>
                  <a:txBody>
                    <a:bodyPr/>
                    <a:lstStyle/>
                    <a:p>
                      <a:r>
                        <a:rPr lang="en-SG" sz="1300" dirty="0"/>
                        <a:t>9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Ended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Date that anime ended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pPr algn="ctr"/>
                      <a:endParaRPr lang="en-SG" sz="1300" dirty="0"/>
                    </a:p>
                  </a:txBody>
                  <a:tcPr marL="69374" marR="69374" marT="34688" marB="34688"/>
                </a:tc>
                <a:extLst>
                  <a:ext uri="{0D108BD9-81ED-4DB2-BD59-A6C34878D82A}">
                    <a16:rowId xmlns:a16="http://schemas.microsoft.com/office/drawing/2014/main" val="2096461543"/>
                  </a:ext>
                </a:extLst>
              </a:tr>
              <a:tr h="304641">
                <a:tc>
                  <a:txBody>
                    <a:bodyPr/>
                    <a:lstStyle/>
                    <a:p>
                      <a:r>
                        <a:rPr lang="en-SG" sz="1300" dirty="0"/>
                        <a:t>10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Voters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How many MAL members gave the anime a score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pPr algn="ctr"/>
                      <a:endParaRPr lang="en-SG" sz="1300" dirty="0"/>
                    </a:p>
                  </a:txBody>
                  <a:tcPr marL="69374" marR="69374" marT="34688" marB="34688"/>
                </a:tc>
                <a:extLst>
                  <a:ext uri="{0D108BD9-81ED-4DB2-BD59-A6C34878D82A}">
                    <a16:rowId xmlns:a16="http://schemas.microsoft.com/office/drawing/2014/main" val="1666991092"/>
                  </a:ext>
                </a:extLst>
              </a:tr>
              <a:tr h="304641">
                <a:tc>
                  <a:txBody>
                    <a:bodyPr/>
                    <a:lstStyle/>
                    <a:p>
                      <a:r>
                        <a:rPr lang="en-SG" sz="1300" dirty="0"/>
                        <a:t>11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Genres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Which genre(s) the anime is in; 42 total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pPr algn="ctr"/>
                      <a:endParaRPr lang="en-SG" sz="1300" dirty="0"/>
                    </a:p>
                  </a:txBody>
                  <a:tcPr marL="69374" marR="69374" marT="34688" marB="34688"/>
                </a:tc>
                <a:extLst>
                  <a:ext uri="{0D108BD9-81ED-4DB2-BD59-A6C34878D82A}">
                    <a16:rowId xmlns:a16="http://schemas.microsoft.com/office/drawing/2014/main" val="2700114698"/>
                  </a:ext>
                </a:extLst>
              </a:tr>
              <a:tr h="701841">
                <a:tc>
                  <a:txBody>
                    <a:bodyPr/>
                    <a:lstStyle/>
                    <a:p>
                      <a:r>
                        <a:rPr lang="en-SG" sz="1300" dirty="0"/>
                        <a:t>12</a:t>
                      </a:r>
                    </a:p>
                    <a:p>
                      <a:r>
                        <a:rPr lang="en-SG" sz="1300" dirty="0"/>
                        <a:t>…</a:t>
                      </a:r>
                    </a:p>
                    <a:p>
                      <a:r>
                        <a:rPr lang="en-SG" sz="1300" dirty="0"/>
                        <a:t>19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Adaptation</a:t>
                      </a:r>
                    </a:p>
                    <a:p>
                      <a:r>
                        <a:rPr lang="en-SG" sz="1300"/>
                        <a:t>…</a:t>
                      </a:r>
                    </a:p>
                    <a:p>
                      <a:r>
                        <a:rPr lang="en-SG" sz="1300"/>
                        <a:t>Prequel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What associated properties (adaptations, sequels, side-stories, prequels etc) the anime has; 8 features total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pPr algn="ctr"/>
                      <a:endParaRPr lang="en-SG" sz="1300" dirty="0"/>
                    </a:p>
                  </a:txBody>
                  <a:tcPr marL="69374" marR="69374" marT="34688" marB="34688"/>
                </a:tc>
                <a:extLst>
                  <a:ext uri="{0D108BD9-81ED-4DB2-BD59-A6C34878D82A}">
                    <a16:rowId xmlns:a16="http://schemas.microsoft.com/office/drawing/2014/main" val="2571725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65051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8AA1D0-16C4-44F6-A7CD-EC3AD42A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SG"/>
              <a:t>List of transformed features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952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F774E76-17FC-4DF0-8872-7BB89DD056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6910335"/>
              </p:ext>
            </p:extLst>
          </p:nvPr>
        </p:nvGraphicFramePr>
        <p:xfrm>
          <a:off x="838200" y="2123701"/>
          <a:ext cx="10515602" cy="4078185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2085515">
                  <a:extLst>
                    <a:ext uri="{9D8B030D-6E8A-4147-A177-3AD203B41FA5}">
                      <a16:colId xmlns:a16="http://schemas.microsoft.com/office/drawing/2014/main" val="238355769"/>
                    </a:ext>
                  </a:extLst>
                </a:gridCol>
                <a:gridCol w="2927573">
                  <a:extLst>
                    <a:ext uri="{9D8B030D-6E8A-4147-A177-3AD203B41FA5}">
                      <a16:colId xmlns:a16="http://schemas.microsoft.com/office/drawing/2014/main" val="4004064893"/>
                    </a:ext>
                  </a:extLst>
                </a:gridCol>
                <a:gridCol w="4189140">
                  <a:extLst>
                    <a:ext uri="{9D8B030D-6E8A-4147-A177-3AD203B41FA5}">
                      <a16:colId xmlns:a16="http://schemas.microsoft.com/office/drawing/2014/main" val="2030080271"/>
                    </a:ext>
                  </a:extLst>
                </a:gridCol>
                <a:gridCol w="1313374">
                  <a:extLst>
                    <a:ext uri="{9D8B030D-6E8A-4147-A177-3AD203B41FA5}">
                      <a16:colId xmlns:a16="http://schemas.microsoft.com/office/drawing/2014/main" val="2588245312"/>
                    </a:ext>
                  </a:extLst>
                </a:gridCol>
              </a:tblGrid>
              <a:tr h="381104">
                <a:tc>
                  <a:txBody>
                    <a:bodyPr/>
                    <a:lstStyle/>
                    <a:p>
                      <a:r>
                        <a:rPr lang="en-SG" sz="1000"/>
                        <a:t>Original feature(s)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r>
                        <a:rPr lang="en-SG" sz="1000"/>
                        <a:t>Transformation(s) applied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r>
                        <a:rPr lang="en-SG" sz="1000"/>
                        <a:t>Transformed feature(s)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000"/>
                        <a:t>Count of transformed features</a:t>
                      </a:r>
                    </a:p>
                  </a:txBody>
                  <a:tcPr marL="39430" marR="39430" marT="19715" marB="19715"/>
                </a:tc>
                <a:extLst>
                  <a:ext uri="{0D108BD9-81ED-4DB2-BD59-A6C34878D82A}">
                    <a16:rowId xmlns:a16="http://schemas.microsoft.com/office/drawing/2014/main" val="940295390"/>
                  </a:ext>
                </a:extLst>
              </a:tr>
              <a:tr h="228571">
                <a:tc>
                  <a:txBody>
                    <a:bodyPr/>
                    <a:lstStyle/>
                    <a:p>
                      <a:r>
                        <a:rPr lang="en-SG" sz="1000"/>
                        <a:t>Duration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r>
                        <a:rPr lang="en-SG" sz="1000"/>
                        <a:t>Clipped to 150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r>
                        <a:rPr lang="en-SG" sz="1000"/>
                        <a:t>Clipped duration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000"/>
                        <a:t>1</a:t>
                      </a:r>
                    </a:p>
                  </a:txBody>
                  <a:tcPr marL="39430" marR="39430" marT="19715" marB="19715"/>
                </a:tc>
                <a:extLst>
                  <a:ext uri="{0D108BD9-81ED-4DB2-BD59-A6C34878D82A}">
                    <a16:rowId xmlns:a16="http://schemas.microsoft.com/office/drawing/2014/main" val="2858367769"/>
                  </a:ext>
                </a:extLst>
              </a:tr>
              <a:tr h="228571">
                <a:tc>
                  <a:txBody>
                    <a:bodyPr/>
                    <a:lstStyle/>
                    <a:p>
                      <a:r>
                        <a:rPr lang="en-SG" sz="1000"/>
                        <a:t>Episodes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r>
                        <a:rPr lang="en-SG" sz="1000"/>
                        <a:t>Clipped to 60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r>
                        <a:rPr lang="en-SG" sz="1000"/>
                        <a:t>Clipped episodes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000"/>
                        <a:t>1</a:t>
                      </a:r>
                    </a:p>
                  </a:txBody>
                  <a:tcPr marL="39430" marR="39430" marT="19715" marB="19715"/>
                </a:tc>
                <a:extLst>
                  <a:ext uri="{0D108BD9-81ED-4DB2-BD59-A6C34878D82A}">
                    <a16:rowId xmlns:a16="http://schemas.microsoft.com/office/drawing/2014/main" val="1780653323"/>
                  </a:ext>
                </a:extLst>
              </a:tr>
              <a:tr h="228571">
                <a:tc>
                  <a:txBody>
                    <a:bodyPr/>
                    <a:lstStyle/>
                    <a:p>
                      <a:r>
                        <a:rPr lang="en-SG" sz="1000"/>
                        <a:t>Clipped duration, Clipped episodes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r>
                        <a:rPr lang="en-SG" sz="1000"/>
                        <a:t>Multiply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r>
                        <a:rPr lang="en-SG" sz="1000"/>
                        <a:t>Clipped length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000"/>
                        <a:t>1</a:t>
                      </a:r>
                    </a:p>
                  </a:txBody>
                  <a:tcPr marL="39430" marR="39430" marT="19715" marB="19715"/>
                </a:tc>
                <a:extLst>
                  <a:ext uri="{0D108BD9-81ED-4DB2-BD59-A6C34878D82A}">
                    <a16:rowId xmlns:a16="http://schemas.microsoft.com/office/drawing/2014/main" val="1847158003"/>
                  </a:ext>
                </a:extLst>
              </a:tr>
              <a:tr h="381104">
                <a:tc>
                  <a:txBody>
                    <a:bodyPr/>
                    <a:lstStyle/>
                    <a:p>
                      <a:r>
                        <a:rPr lang="en-SG" sz="1000"/>
                        <a:t>Clipped duration, Clipped episodes, Clipped length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r>
                        <a:rPr lang="en-SG" sz="1000"/>
                        <a:t>log10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r>
                        <a:rPr lang="en-SG" sz="1000"/>
                        <a:t>Log duration, Log episodes, Log length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000" dirty="0"/>
                        <a:t>3</a:t>
                      </a:r>
                    </a:p>
                  </a:txBody>
                  <a:tcPr marL="39430" marR="39430" marT="19715" marB="19715"/>
                </a:tc>
                <a:extLst>
                  <a:ext uri="{0D108BD9-81ED-4DB2-BD59-A6C34878D82A}">
                    <a16:rowId xmlns:a16="http://schemas.microsoft.com/office/drawing/2014/main" val="3232326315"/>
                  </a:ext>
                </a:extLst>
              </a:tr>
              <a:tr h="228571">
                <a:tc>
                  <a:txBody>
                    <a:bodyPr/>
                    <a:lstStyle/>
                    <a:p>
                      <a:r>
                        <a:rPr lang="en-SG" sz="1000"/>
                        <a:t>Rating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r>
                        <a:rPr lang="en-SG" sz="1000"/>
                        <a:t>Assigned values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r>
                        <a:rPr lang="en-SG" sz="1000"/>
                        <a:t>Rating score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000" dirty="0"/>
                        <a:t>1</a:t>
                      </a:r>
                    </a:p>
                  </a:txBody>
                  <a:tcPr marL="39430" marR="39430" marT="19715" marB="19715"/>
                </a:tc>
                <a:extLst>
                  <a:ext uri="{0D108BD9-81ED-4DB2-BD59-A6C34878D82A}">
                    <a16:rowId xmlns:a16="http://schemas.microsoft.com/office/drawing/2014/main" val="3448917613"/>
                  </a:ext>
                </a:extLst>
              </a:tr>
              <a:tr h="228571">
                <a:tc>
                  <a:txBody>
                    <a:bodyPr/>
                    <a:lstStyle/>
                    <a:p>
                      <a:r>
                        <a:rPr lang="en-SG" sz="1000"/>
                        <a:t>Members, Favorites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r>
                        <a:rPr lang="en-SG" sz="1000"/>
                        <a:t>log10 and nested log10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r>
                        <a:rPr lang="en-SG" sz="1000"/>
                        <a:t>Log members, Log log members, Log favorites, Log log favorites 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000"/>
                        <a:t>4</a:t>
                      </a:r>
                    </a:p>
                  </a:txBody>
                  <a:tcPr marL="39430" marR="39430" marT="19715" marB="19715"/>
                </a:tc>
                <a:extLst>
                  <a:ext uri="{0D108BD9-81ED-4DB2-BD59-A6C34878D82A}">
                    <a16:rowId xmlns:a16="http://schemas.microsoft.com/office/drawing/2014/main" val="4195150249"/>
                  </a:ext>
                </a:extLst>
              </a:tr>
              <a:tr h="228571">
                <a:tc>
                  <a:txBody>
                    <a:bodyPr/>
                    <a:lstStyle/>
                    <a:p>
                      <a:r>
                        <a:rPr lang="en-SG" sz="1000"/>
                        <a:t>Log members, log favorites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r>
                        <a:rPr lang="en-SG" sz="1000"/>
                        <a:t>Divide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r>
                        <a:rPr lang="en-SG" sz="1000"/>
                        <a:t>Log fav over log members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000"/>
                        <a:t>1</a:t>
                      </a:r>
                    </a:p>
                  </a:txBody>
                  <a:tcPr marL="39430" marR="39430" marT="19715" marB="19715"/>
                </a:tc>
                <a:extLst>
                  <a:ext uri="{0D108BD9-81ED-4DB2-BD59-A6C34878D82A}">
                    <a16:rowId xmlns:a16="http://schemas.microsoft.com/office/drawing/2014/main" val="2338572127"/>
                  </a:ext>
                </a:extLst>
              </a:tr>
              <a:tr h="381104">
                <a:tc>
                  <a:txBody>
                    <a:bodyPr/>
                    <a:lstStyle/>
                    <a:p>
                      <a:r>
                        <a:rPr lang="en-SG" sz="1000"/>
                        <a:t>Genres, Type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r>
                        <a:rPr lang="en-SG" sz="1000" dirty="0"/>
                        <a:t>Dummy variables (consolidated genres less than 200 to Other)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r>
                        <a:rPr lang="en-SG" sz="1000"/>
                        <a:t>XX Genre (10 total), XX Type (6 total)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000" dirty="0"/>
                        <a:t>16</a:t>
                      </a:r>
                    </a:p>
                  </a:txBody>
                  <a:tcPr marL="39430" marR="39430" marT="19715" marB="19715"/>
                </a:tc>
                <a:extLst>
                  <a:ext uri="{0D108BD9-81ED-4DB2-BD59-A6C34878D82A}">
                    <a16:rowId xmlns:a16="http://schemas.microsoft.com/office/drawing/2014/main" val="3382403081"/>
                  </a:ext>
                </a:extLst>
              </a:tr>
              <a:tr h="381104">
                <a:tc>
                  <a:txBody>
                    <a:bodyPr/>
                    <a:lstStyle/>
                    <a:p>
                      <a:r>
                        <a:rPr lang="en-SG" sz="1000"/>
                        <a:t>Genres, Associated columns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r>
                        <a:rPr lang="en-SG" sz="1000"/>
                        <a:t>Count (including total associated), then apply log10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r>
                        <a:rPr lang="en-SG" sz="1000" dirty="0"/>
                        <a:t>Genre count, XX count (Associated, 9 total), Log genre count, log XX count (Associated, 9 total)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000" dirty="0"/>
                        <a:t>20</a:t>
                      </a:r>
                    </a:p>
                  </a:txBody>
                  <a:tcPr marL="39430" marR="39430" marT="19715" marB="19715"/>
                </a:tc>
                <a:extLst>
                  <a:ext uri="{0D108BD9-81ED-4DB2-BD59-A6C34878D82A}">
                    <a16:rowId xmlns:a16="http://schemas.microsoft.com/office/drawing/2014/main" val="3469556291"/>
                  </a:ext>
                </a:extLst>
              </a:tr>
              <a:tr h="228571">
                <a:tc>
                  <a:txBody>
                    <a:bodyPr/>
                    <a:lstStyle/>
                    <a:p>
                      <a:r>
                        <a:rPr lang="en-SG" sz="1000"/>
                        <a:t>Dummy variables, Clipped length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r>
                        <a:rPr lang="en-SG" sz="1000"/>
                        <a:t>Multiply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r>
                        <a:rPr lang="en-SG" sz="1000" dirty="0"/>
                        <a:t>XX Genre length (10 total), XX Type length (6 total)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000"/>
                        <a:t>16</a:t>
                      </a:r>
                    </a:p>
                  </a:txBody>
                  <a:tcPr marL="39430" marR="39430" marT="19715" marB="19715"/>
                </a:tc>
                <a:extLst>
                  <a:ext uri="{0D108BD9-81ED-4DB2-BD59-A6C34878D82A}">
                    <a16:rowId xmlns:a16="http://schemas.microsoft.com/office/drawing/2014/main" val="3579998448"/>
                  </a:ext>
                </a:extLst>
              </a:tr>
              <a:tr h="228571">
                <a:tc>
                  <a:txBody>
                    <a:bodyPr/>
                    <a:lstStyle/>
                    <a:p>
                      <a:r>
                        <a:rPr lang="en-SG" sz="1000"/>
                        <a:t>Dummy variables, Log length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r>
                        <a:rPr lang="en-SG" sz="1000"/>
                        <a:t>Multiply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r>
                        <a:rPr lang="en-SG" sz="1000" dirty="0"/>
                        <a:t>Log XX Genre length (10 total), XX Type log length (6 total)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000"/>
                        <a:t>16</a:t>
                      </a:r>
                    </a:p>
                  </a:txBody>
                  <a:tcPr marL="39430" marR="39430" marT="19715" marB="19715"/>
                </a:tc>
                <a:extLst>
                  <a:ext uri="{0D108BD9-81ED-4DB2-BD59-A6C34878D82A}">
                    <a16:rowId xmlns:a16="http://schemas.microsoft.com/office/drawing/2014/main" val="1104348914"/>
                  </a:ext>
                </a:extLst>
              </a:tr>
              <a:tr h="381104">
                <a:tc>
                  <a:txBody>
                    <a:bodyPr/>
                    <a:lstStyle/>
                    <a:p>
                      <a:r>
                        <a:rPr lang="en-SG" sz="1000"/>
                        <a:t>Started, Ended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r>
                        <a:rPr lang="en-SG" sz="1000"/>
                        <a:t>Obtained age and year started; applied log and sqrt respectively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r>
                        <a:rPr lang="en-SG" sz="1000"/>
                        <a:t>Age in years, Year started, Sqrt year started, Log age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000" dirty="0"/>
                        <a:t>4</a:t>
                      </a:r>
                    </a:p>
                  </a:txBody>
                  <a:tcPr marL="39430" marR="39430" marT="19715" marB="19715"/>
                </a:tc>
                <a:extLst>
                  <a:ext uri="{0D108BD9-81ED-4DB2-BD59-A6C34878D82A}">
                    <a16:rowId xmlns:a16="http://schemas.microsoft.com/office/drawing/2014/main" val="1391080559"/>
                  </a:ext>
                </a:extLst>
              </a:tr>
              <a:tr h="228571">
                <a:tc>
                  <a:txBody>
                    <a:bodyPr/>
                    <a:lstStyle/>
                    <a:p>
                      <a:endParaRPr lang="en-SG" sz="1000"/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endParaRPr lang="en-SG" sz="1000"/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r>
                        <a:rPr lang="en-SG" sz="1000" dirty="0"/>
                        <a:t>Total features used (including 2 untransformed features)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000" dirty="0"/>
                        <a:t>86</a:t>
                      </a:r>
                    </a:p>
                  </a:txBody>
                  <a:tcPr marL="39430" marR="39430" marT="19715" marB="19715"/>
                </a:tc>
                <a:extLst>
                  <a:ext uri="{0D108BD9-81ED-4DB2-BD59-A6C34878D82A}">
                    <a16:rowId xmlns:a16="http://schemas.microsoft.com/office/drawing/2014/main" val="3446993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36881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1F1AE-3976-491B-8461-5FB7E3092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Test with all features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DF83B3B-E89E-4FBE-BA91-D03D095446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OLS and LASSO tests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8DF7B888-4831-45DB-88BD-A766E96EF59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3957443"/>
              </p:ext>
            </p:extLst>
          </p:nvPr>
        </p:nvGraphicFramePr>
        <p:xfrm>
          <a:off x="1116013" y="3203575"/>
          <a:ext cx="4937124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8562">
                  <a:extLst>
                    <a:ext uri="{9D8B030D-6E8A-4147-A177-3AD203B41FA5}">
                      <a16:colId xmlns:a16="http://schemas.microsoft.com/office/drawing/2014/main" val="53576720"/>
                    </a:ext>
                  </a:extLst>
                </a:gridCol>
                <a:gridCol w="2468562">
                  <a:extLst>
                    <a:ext uri="{9D8B030D-6E8A-4147-A177-3AD203B41FA5}">
                      <a16:colId xmlns:a16="http://schemas.microsoft.com/office/drawing/2014/main" val="4274873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17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R</a:t>
                      </a:r>
                      <a:r>
                        <a:rPr lang="en-SG" baseline="30000" dirty="0"/>
                        <a:t>2</a:t>
                      </a:r>
                      <a:r>
                        <a:rPr lang="en-SG" dirty="0"/>
                        <a:t>, adjusted R</a:t>
                      </a:r>
                      <a:r>
                        <a:rPr lang="en-SG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0.70, 0.69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892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Skew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-1.257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465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Kurtosis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8.749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378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Features with P(|t|) &lt; 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111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Collinearity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Strong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0426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LASSO parameters &gt; 0.01 for lambda = 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680170"/>
                  </a:ext>
                </a:extLst>
              </a:tr>
            </a:tbl>
          </a:graphicData>
        </a:graphic>
      </p:graphicFrame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D1A1B5D-EA0B-4B2D-875F-CE73F896CF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SG" dirty="0"/>
              <a:t>LR test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F4C5821-5156-4133-AB38-F39E6255906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121" y="3203575"/>
            <a:ext cx="4496946" cy="2968624"/>
          </a:xfrm>
        </p:spPr>
      </p:pic>
    </p:spTree>
    <p:extLst>
      <p:ext uri="{BB962C8B-B14F-4D97-AF65-F5344CB8AC3E}">
        <p14:creationId xmlns:p14="http://schemas.microsoft.com/office/powerpoint/2010/main" val="26842686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1F1AE-3976-491B-8461-5FB7E3092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Test with 26 features (shortlisted by OLS)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DF83B3B-E89E-4FBE-BA91-D03D095446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OLS test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8DF7B888-4831-45DB-88BD-A766E96EF59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93209245"/>
              </p:ext>
            </p:extLst>
          </p:nvPr>
        </p:nvGraphicFramePr>
        <p:xfrm>
          <a:off x="1116013" y="3203575"/>
          <a:ext cx="4937124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8562">
                  <a:extLst>
                    <a:ext uri="{9D8B030D-6E8A-4147-A177-3AD203B41FA5}">
                      <a16:colId xmlns:a16="http://schemas.microsoft.com/office/drawing/2014/main" val="53576720"/>
                    </a:ext>
                  </a:extLst>
                </a:gridCol>
                <a:gridCol w="2468562">
                  <a:extLst>
                    <a:ext uri="{9D8B030D-6E8A-4147-A177-3AD203B41FA5}">
                      <a16:colId xmlns:a16="http://schemas.microsoft.com/office/drawing/2014/main" val="4274873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17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R</a:t>
                      </a:r>
                      <a:r>
                        <a:rPr lang="en-SG" baseline="30000" dirty="0"/>
                        <a:t>2</a:t>
                      </a:r>
                      <a:r>
                        <a:rPr lang="en-SG" dirty="0"/>
                        <a:t>, adjusted R</a:t>
                      </a:r>
                      <a:r>
                        <a:rPr lang="en-SG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0.66, 0.66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892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Skew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-1.339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465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Kurtosis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9.148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378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Features with P(|t|) &lt; 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111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Collinearity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Strong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177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LASSO parameters &gt; 0.01 for lambda = 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690375"/>
                  </a:ext>
                </a:extLst>
              </a:tr>
            </a:tbl>
          </a:graphicData>
        </a:graphic>
      </p:graphicFrame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D1A1B5D-EA0B-4B2D-875F-CE73F896CF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SG" dirty="0"/>
              <a:t>LR test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F4C5821-5156-4133-AB38-F39E6255906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121" y="3203575"/>
            <a:ext cx="4496946" cy="2968624"/>
          </a:xfrm>
        </p:spPr>
      </p:pic>
    </p:spTree>
    <p:extLst>
      <p:ext uri="{BB962C8B-B14F-4D97-AF65-F5344CB8AC3E}">
        <p14:creationId xmlns:p14="http://schemas.microsoft.com/office/powerpoint/2010/main" val="1599605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1F1AE-3976-491B-8461-5FB7E3092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Test with 8 features (shortlisted by LASSO)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DF83B3B-E89E-4FBE-BA91-D03D095446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OLS test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8DF7B888-4831-45DB-88BD-A766E96EF59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75501008"/>
              </p:ext>
            </p:extLst>
          </p:nvPr>
        </p:nvGraphicFramePr>
        <p:xfrm>
          <a:off x="1116013" y="3203575"/>
          <a:ext cx="4937124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8562">
                  <a:extLst>
                    <a:ext uri="{9D8B030D-6E8A-4147-A177-3AD203B41FA5}">
                      <a16:colId xmlns:a16="http://schemas.microsoft.com/office/drawing/2014/main" val="53576720"/>
                    </a:ext>
                  </a:extLst>
                </a:gridCol>
                <a:gridCol w="2468562">
                  <a:extLst>
                    <a:ext uri="{9D8B030D-6E8A-4147-A177-3AD203B41FA5}">
                      <a16:colId xmlns:a16="http://schemas.microsoft.com/office/drawing/2014/main" val="4274873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17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R</a:t>
                      </a:r>
                      <a:r>
                        <a:rPr lang="en-SG" baseline="30000" dirty="0"/>
                        <a:t>2</a:t>
                      </a:r>
                      <a:r>
                        <a:rPr lang="en-SG" dirty="0"/>
                        <a:t>, adjusted R</a:t>
                      </a:r>
                      <a:r>
                        <a:rPr lang="en-SG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0.61, 0.61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892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Skew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-1.075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465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Kurtosis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7.440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378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Features with P(|t|) &lt; 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111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Collinearity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Weak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177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LASSO parameters &gt; 0.01 for lambda = 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690375"/>
                  </a:ext>
                </a:extLst>
              </a:tr>
            </a:tbl>
          </a:graphicData>
        </a:graphic>
      </p:graphicFrame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D1A1B5D-EA0B-4B2D-875F-CE73F896CF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SG" dirty="0"/>
              <a:t>LR test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F4C5821-5156-4133-AB38-F39E6255906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121" y="3203575"/>
            <a:ext cx="4496945" cy="2968624"/>
          </a:xfrm>
        </p:spPr>
      </p:pic>
    </p:spTree>
    <p:extLst>
      <p:ext uri="{BB962C8B-B14F-4D97-AF65-F5344CB8AC3E}">
        <p14:creationId xmlns:p14="http://schemas.microsoft.com/office/powerpoint/2010/main" val="20300109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1F1AE-3976-491B-8461-5FB7E3092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Test with final features (11)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DF83B3B-E89E-4FBE-BA91-D03D095446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OLS test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8DF7B888-4831-45DB-88BD-A766E96EF59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57867501"/>
              </p:ext>
            </p:extLst>
          </p:nvPr>
        </p:nvGraphicFramePr>
        <p:xfrm>
          <a:off x="1116013" y="3203575"/>
          <a:ext cx="4937124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8562">
                  <a:extLst>
                    <a:ext uri="{9D8B030D-6E8A-4147-A177-3AD203B41FA5}">
                      <a16:colId xmlns:a16="http://schemas.microsoft.com/office/drawing/2014/main" val="53576720"/>
                    </a:ext>
                  </a:extLst>
                </a:gridCol>
                <a:gridCol w="2468562">
                  <a:extLst>
                    <a:ext uri="{9D8B030D-6E8A-4147-A177-3AD203B41FA5}">
                      <a16:colId xmlns:a16="http://schemas.microsoft.com/office/drawing/2014/main" val="4274873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17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R</a:t>
                      </a:r>
                      <a:r>
                        <a:rPr lang="en-SG" baseline="30000" dirty="0"/>
                        <a:t>2</a:t>
                      </a:r>
                      <a:r>
                        <a:rPr lang="en-SG" dirty="0"/>
                        <a:t>, adjusted R</a:t>
                      </a:r>
                      <a:r>
                        <a:rPr lang="en-SG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0.66, 0.66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892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Skew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-1.159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465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Kurtosis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8.135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378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Features with P(|t|) &lt; 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111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Collinearity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Weak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177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LASSO parameters &gt; 0.01 for lambda = 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690375"/>
                  </a:ext>
                </a:extLst>
              </a:tr>
            </a:tbl>
          </a:graphicData>
        </a:graphic>
      </p:graphicFrame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D1A1B5D-EA0B-4B2D-875F-CE73F896CF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SG" dirty="0"/>
              <a:t>LR test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F4C5821-5156-4133-AB38-F39E6255906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121" y="3203575"/>
            <a:ext cx="4496945" cy="2968623"/>
          </a:xfrm>
        </p:spPr>
      </p:pic>
    </p:spTree>
    <p:extLst>
      <p:ext uri="{BB962C8B-B14F-4D97-AF65-F5344CB8AC3E}">
        <p14:creationId xmlns:p14="http://schemas.microsoft.com/office/powerpoint/2010/main" val="3148496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E6E55BF-063C-4CCB-A649-E72844927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retrieval</a:t>
            </a:r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3A243934-FC7C-448F-930E-D13EEC8E6B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4357527"/>
              </p:ext>
            </p:extLst>
          </p:nvPr>
        </p:nvGraphicFramePr>
        <p:xfrm>
          <a:off x="1116013" y="2478088"/>
          <a:ext cx="10167937" cy="3694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281B827-51FF-41DD-8532-A95965ECE30F}"/>
              </a:ext>
            </a:extLst>
          </p:cNvPr>
          <p:cNvSpPr txBox="1"/>
          <p:nvPr/>
        </p:nvSpPr>
        <p:spPr>
          <a:xfrm>
            <a:off x="5022916" y="4001978"/>
            <a:ext cx="1600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Total dataset</a:t>
            </a:r>
          </a:p>
          <a:p>
            <a:pPr algn="ctr"/>
            <a:r>
              <a:rPr lang="en-SG" dirty="0"/>
              <a:t>16,706</a:t>
            </a:r>
          </a:p>
        </p:txBody>
      </p:sp>
      <p:pic>
        <p:nvPicPr>
          <p:cNvPr id="2050" name="Picture 2" descr="Beautiful Soup 4 | Funthon">
            <a:extLst>
              <a:ext uri="{FF2B5EF4-FFF2-40B4-BE49-F238E27FC236}">
                <a16:creationId xmlns:a16="http://schemas.microsoft.com/office/drawing/2014/main" id="{0BFF29E1-B013-43DF-BB72-DE5D9711E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377" y="1847969"/>
            <a:ext cx="4434414" cy="190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C41443-2DE1-4933-A1B5-7C3AE7643F4B}"/>
              </a:ext>
            </a:extLst>
          </p:cNvPr>
          <p:cNvSpPr txBox="1"/>
          <p:nvPr/>
        </p:nvSpPr>
        <p:spPr>
          <a:xfrm>
            <a:off x="1259501" y="2616586"/>
            <a:ext cx="160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Obtained via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661DC7-FD93-44B6-AFED-5288477B6196}"/>
              </a:ext>
            </a:extLst>
          </p:cNvPr>
          <p:cNvSpPr txBox="1"/>
          <p:nvPr/>
        </p:nvSpPr>
        <p:spPr>
          <a:xfrm>
            <a:off x="6741774" y="2616586"/>
            <a:ext cx="160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web scraping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A9525C-45D2-4E1F-856A-9663B0AA4699}"/>
              </a:ext>
            </a:extLst>
          </p:cNvPr>
          <p:cNvSpPr txBox="1"/>
          <p:nvPr/>
        </p:nvSpPr>
        <p:spPr>
          <a:xfrm>
            <a:off x="8341838" y="6109305"/>
            <a:ext cx="3568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>
                <a:solidFill>
                  <a:schemeClr val="bg1">
                    <a:lumMod val="75000"/>
                  </a:schemeClr>
                </a:solidFill>
              </a:rPr>
              <a:t>Retrieved in 335 batches of 50 between 23 and 24 April 2020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57B8BDCB-B7BE-4690-B5B8-73D6604951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30770069"/>
                  </p:ext>
                </p:extLst>
              </p:nvPr>
            </p:nvGraphicFramePr>
            <p:xfrm>
              <a:off x="1259501" y="5171381"/>
              <a:ext cx="2597589" cy="1461144"/>
            </p:xfrm>
            <a:graphic>
              <a:graphicData uri="http://schemas.microsoft.com/office/powerpoint/2016/slidezoom">
                <pslz:sldZm>
                  <pslz:sldZmObj sldId="264" cId="1597869072">
                    <pslz:zmPr id="{5950D5C6-C30E-4C5B-BE2F-4B400F28CC52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97589" cy="146114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7B8BDCB-B7BE-4690-B5B8-73D6604951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59501" y="5171381"/>
                <a:ext cx="2597589" cy="146114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62285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6F9F2-03A4-4BF9-B3CB-2FBCF0CF2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SG" dirty="0"/>
              <a:t>Final features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239A097-36CC-4F7D-81A6-DA08096F4F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5290565"/>
              </p:ext>
            </p:extLst>
          </p:nvPr>
        </p:nvGraphicFramePr>
        <p:xfrm>
          <a:off x="838200" y="1756946"/>
          <a:ext cx="10506457" cy="45039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93934">
                  <a:extLst>
                    <a:ext uri="{9D8B030D-6E8A-4147-A177-3AD203B41FA5}">
                      <a16:colId xmlns:a16="http://schemas.microsoft.com/office/drawing/2014/main" val="3413223970"/>
                    </a:ext>
                  </a:extLst>
                </a:gridCol>
                <a:gridCol w="2364448">
                  <a:extLst>
                    <a:ext uri="{9D8B030D-6E8A-4147-A177-3AD203B41FA5}">
                      <a16:colId xmlns:a16="http://schemas.microsoft.com/office/drawing/2014/main" val="3981874812"/>
                    </a:ext>
                  </a:extLst>
                </a:gridCol>
                <a:gridCol w="7348075">
                  <a:extLst>
                    <a:ext uri="{9D8B030D-6E8A-4147-A177-3AD203B41FA5}">
                      <a16:colId xmlns:a16="http://schemas.microsoft.com/office/drawing/2014/main" val="115210863"/>
                    </a:ext>
                  </a:extLst>
                </a:gridCol>
              </a:tblGrid>
              <a:tr h="327505">
                <a:tc>
                  <a:txBody>
                    <a:bodyPr/>
                    <a:lstStyle/>
                    <a:p>
                      <a:r>
                        <a:rPr lang="en-SG" sz="1400"/>
                        <a:t>No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/>
                        <a:t>Feature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/>
                        <a:t>Description</a:t>
                      </a:r>
                    </a:p>
                  </a:txBody>
                  <a:tcPr marL="77350" marR="77350" marT="38676" marB="38676"/>
                </a:tc>
                <a:extLst>
                  <a:ext uri="{0D108BD9-81ED-4DB2-BD59-A6C34878D82A}">
                    <a16:rowId xmlns:a16="http://schemas.microsoft.com/office/drawing/2014/main" val="80361706"/>
                  </a:ext>
                </a:extLst>
              </a:tr>
              <a:tr h="327505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SG" sz="1400"/>
                        <a:t>1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SG" sz="1400" dirty="0"/>
                        <a:t>Log age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/>
                        <a:t>Log10 of how long ago the anime was released in years</a:t>
                      </a:r>
                    </a:p>
                  </a:txBody>
                  <a:tcPr marL="77350" marR="77350" marT="38676" marB="38676"/>
                </a:tc>
                <a:extLst>
                  <a:ext uri="{0D108BD9-81ED-4DB2-BD59-A6C34878D82A}">
                    <a16:rowId xmlns:a16="http://schemas.microsoft.com/office/drawing/2014/main" val="2682934450"/>
                  </a:ext>
                </a:extLst>
              </a:tr>
              <a:tr h="327505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SG" sz="1400"/>
                        <a:t>2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SG" sz="1400" dirty="0"/>
                        <a:t>Rating score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/>
                        <a:t>Numerical ranking of the rating for the anime (from G to Rx)</a:t>
                      </a:r>
                    </a:p>
                  </a:txBody>
                  <a:tcPr marL="77350" marR="77350" marT="38676" marB="38676"/>
                </a:tc>
                <a:extLst>
                  <a:ext uri="{0D108BD9-81ED-4DB2-BD59-A6C34878D82A}">
                    <a16:rowId xmlns:a16="http://schemas.microsoft.com/office/drawing/2014/main" val="3063262140"/>
                  </a:ext>
                </a:extLst>
              </a:tr>
              <a:tr h="327505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SG" sz="1400"/>
                        <a:t>3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SG" sz="1400" dirty="0"/>
                        <a:t>Log genre count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/>
                        <a:t>Log10 of the number of genres associated with the anime</a:t>
                      </a:r>
                    </a:p>
                  </a:txBody>
                  <a:tcPr marL="77350" marR="77350" marT="38676" marB="38676"/>
                </a:tc>
                <a:extLst>
                  <a:ext uri="{0D108BD9-81ED-4DB2-BD59-A6C34878D82A}">
                    <a16:rowId xmlns:a16="http://schemas.microsoft.com/office/drawing/2014/main" val="1029248261"/>
                  </a:ext>
                </a:extLst>
              </a:tr>
              <a:tr h="548228">
                <a:tc>
                  <a:txBody>
                    <a:bodyPr/>
                    <a:lstStyle/>
                    <a:p>
                      <a:r>
                        <a:rPr lang="en-SG" sz="1400"/>
                        <a:t>4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Log length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Log10 of the clipped length of the anime (clipped duration multiplied by clipped episode counts)</a:t>
                      </a:r>
                    </a:p>
                  </a:txBody>
                  <a:tcPr marL="77350" marR="77350" marT="38676" marB="38676"/>
                </a:tc>
                <a:extLst>
                  <a:ext uri="{0D108BD9-81ED-4DB2-BD59-A6C34878D82A}">
                    <a16:rowId xmlns:a16="http://schemas.microsoft.com/office/drawing/2014/main" val="884607183"/>
                  </a:ext>
                </a:extLst>
              </a:tr>
              <a:tr h="327505">
                <a:tc>
                  <a:txBody>
                    <a:bodyPr/>
                    <a:lstStyle/>
                    <a:p>
                      <a:r>
                        <a:rPr lang="en-SG" sz="1400"/>
                        <a:t>5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Log associated count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/>
                        <a:t>Log10 of the total number of properties associated with the anime</a:t>
                      </a:r>
                    </a:p>
                  </a:txBody>
                  <a:tcPr marL="77350" marR="77350" marT="38676" marB="38676"/>
                </a:tc>
                <a:extLst>
                  <a:ext uri="{0D108BD9-81ED-4DB2-BD59-A6C34878D82A}">
                    <a16:rowId xmlns:a16="http://schemas.microsoft.com/office/drawing/2014/main" val="1111572739"/>
                  </a:ext>
                </a:extLst>
              </a:tr>
              <a:tr h="327505">
                <a:tc>
                  <a:txBody>
                    <a:bodyPr/>
                    <a:lstStyle/>
                    <a:p>
                      <a:r>
                        <a:rPr lang="en-SG" sz="1400"/>
                        <a:t>6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Log </a:t>
                      </a:r>
                      <a:r>
                        <a:rPr lang="en-SG" sz="1400" dirty="0" err="1"/>
                        <a:t>log</a:t>
                      </a:r>
                      <a:r>
                        <a:rPr lang="en-SG" sz="1400" dirty="0"/>
                        <a:t> members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/>
                        <a:t>Total number of members with the anime on their list, log10 twice</a:t>
                      </a:r>
                    </a:p>
                  </a:txBody>
                  <a:tcPr marL="77350" marR="77350" marT="38676" marB="38676"/>
                </a:tc>
                <a:extLst>
                  <a:ext uri="{0D108BD9-81ED-4DB2-BD59-A6C34878D82A}">
                    <a16:rowId xmlns:a16="http://schemas.microsoft.com/office/drawing/2014/main" val="2332581913"/>
                  </a:ext>
                </a:extLst>
              </a:tr>
              <a:tr h="371649">
                <a:tc>
                  <a:txBody>
                    <a:bodyPr/>
                    <a:lstStyle/>
                    <a:p>
                      <a:r>
                        <a:rPr lang="en-SG" sz="1400" dirty="0"/>
                        <a:t>7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Log fav over log members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Log10 of number of members with the anime on their </a:t>
                      </a:r>
                      <a:r>
                        <a:rPr lang="en-SG" sz="1400" dirty="0" err="1"/>
                        <a:t>favorite</a:t>
                      </a:r>
                      <a:r>
                        <a:rPr lang="en-SG" sz="1400" dirty="0"/>
                        <a:t> list, as a proportion of the log10 of number of members with the anime on at least one of their lists</a:t>
                      </a:r>
                    </a:p>
                  </a:txBody>
                  <a:tcPr marL="77350" marR="77350" marT="38676" marB="38676"/>
                </a:tc>
                <a:extLst>
                  <a:ext uri="{0D108BD9-81ED-4DB2-BD59-A6C34878D82A}">
                    <a16:rowId xmlns:a16="http://schemas.microsoft.com/office/drawing/2014/main" val="2839992808"/>
                  </a:ext>
                </a:extLst>
              </a:tr>
              <a:tr h="371649">
                <a:tc>
                  <a:txBody>
                    <a:bodyPr/>
                    <a:lstStyle/>
                    <a:p>
                      <a:r>
                        <a:rPr lang="en-SG" sz="1400" dirty="0"/>
                        <a:t>8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Prequel count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How many prequels the anime has</a:t>
                      </a:r>
                    </a:p>
                  </a:txBody>
                  <a:tcPr marL="77350" marR="77350" marT="38676" marB="38676"/>
                </a:tc>
                <a:extLst>
                  <a:ext uri="{0D108BD9-81ED-4DB2-BD59-A6C34878D82A}">
                    <a16:rowId xmlns:a16="http://schemas.microsoft.com/office/drawing/2014/main" val="3769679755"/>
                  </a:ext>
                </a:extLst>
              </a:tr>
              <a:tr h="371649">
                <a:tc>
                  <a:txBody>
                    <a:bodyPr/>
                    <a:lstStyle/>
                    <a:p>
                      <a:r>
                        <a:rPr lang="en-SG" sz="1400" dirty="0"/>
                        <a:t>9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Parent story count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How many parent stories the anime has</a:t>
                      </a:r>
                    </a:p>
                  </a:txBody>
                  <a:tcPr marL="77350" marR="77350" marT="38676" marB="38676"/>
                </a:tc>
                <a:extLst>
                  <a:ext uri="{0D108BD9-81ED-4DB2-BD59-A6C34878D82A}">
                    <a16:rowId xmlns:a16="http://schemas.microsoft.com/office/drawing/2014/main" val="3004030974"/>
                  </a:ext>
                </a:extLst>
              </a:tr>
              <a:tr h="371649">
                <a:tc>
                  <a:txBody>
                    <a:bodyPr/>
                    <a:lstStyle/>
                    <a:p>
                      <a:r>
                        <a:rPr lang="en-SG" sz="1400" dirty="0"/>
                        <a:t>10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Special type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Whether the anime is a special (e.g. Christmas special)</a:t>
                      </a:r>
                    </a:p>
                  </a:txBody>
                  <a:tcPr marL="77350" marR="77350" marT="38676" marB="38676"/>
                </a:tc>
                <a:extLst>
                  <a:ext uri="{0D108BD9-81ED-4DB2-BD59-A6C34878D82A}">
                    <a16:rowId xmlns:a16="http://schemas.microsoft.com/office/drawing/2014/main" val="2632500759"/>
                  </a:ext>
                </a:extLst>
              </a:tr>
              <a:tr h="371649">
                <a:tc>
                  <a:txBody>
                    <a:bodyPr/>
                    <a:lstStyle/>
                    <a:p>
                      <a:r>
                        <a:rPr lang="en-SG" sz="1400" dirty="0"/>
                        <a:t>11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Music type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Whether the anime is a music video</a:t>
                      </a:r>
                    </a:p>
                  </a:txBody>
                  <a:tcPr marL="77350" marR="77350" marT="38676" marB="38676"/>
                </a:tc>
                <a:extLst>
                  <a:ext uri="{0D108BD9-81ED-4DB2-BD59-A6C34878D82A}">
                    <a16:rowId xmlns:a16="http://schemas.microsoft.com/office/drawing/2014/main" val="1757045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74875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3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0" name="Rectangle 35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E76C5E-05D3-4981-A78A-A49859582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Pair plot of final features</a:t>
            </a:r>
          </a:p>
        </p:txBody>
      </p:sp>
      <p:sp>
        <p:nvSpPr>
          <p:cNvPr id="51" name="Rectangle 3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1A8AF8-4DB0-46AB-8170-416C0C959E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6919" y="635008"/>
            <a:ext cx="5441741" cy="543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649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24AA52-39ED-48C2-BD34-14C51557C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dirty="0"/>
              <a:t>Model selection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BBB485-D7FA-4D64-AC7B-E8367EAF4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6988" y="3962400"/>
            <a:ext cx="7058025" cy="5810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Appendix D</a:t>
            </a:r>
          </a:p>
        </p:txBody>
      </p:sp>
    </p:spTree>
    <p:extLst>
      <p:ext uri="{BB962C8B-B14F-4D97-AF65-F5344CB8AC3E}">
        <p14:creationId xmlns:p14="http://schemas.microsoft.com/office/powerpoint/2010/main" val="25140178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6F93F4-E761-4A59-AD28-EFEC554A1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Linear regression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BFCEEEF-13E9-4888-9B60-7429B47AD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864608" y="1094073"/>
            <a:ext cx="6846363" cy="451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1302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6F93F4-E761-4A59-AD28-EFEC554A1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Ridge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555447-F1F3-48E0-BC78-8689E7B98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864608" y="1094073"/>
            <a:ext cx="6846363" cy="451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0240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6F93F4-E761-4A59-AD28-EFEC554A1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LASSO (final model)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5C2ABA-AB78-47D0-B1C1-12A0DC97C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864608" y="1094073"/>
            <a:ext cx="6846363" cy="451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396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6" name="Freeform: Shape 105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8" name="Freeform: Shape 107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CFA370-09FE-4376-BF55-0815847E2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Parameters of final model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B1391E-BA3A-4FB6-B137-93FCDD5434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dirty="0"/>
              <a:t>Model selected: LASSO</a:t>
            </a:r>
          </a:p>
          <a:p>
            <a:r>
              <a:rPr lang="en-US" sz="1700" dirty="0"/>
              <a:t>Lambda selected: 0.001</a:t>
            </a:r>
          </a:p>
          <a:p>
            <a:r>
              <a:rPr lang="en-US" sz="1700" dirty="0"/>
              <a:t>Adjusted weight = |Model weight| / Value range 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40A86DB-82ED-4597-9F48-ED5306AA44D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89216433"/>
              </p:ext>
            </p:extLst>
          </p:nvPr>
        </p:nvGraphicFramePr>
        <p:xfrm>
          <a:off x="4955390" y="843533"/>
          <a:ext cx="6809097" cy="52801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7672">
                  <a:extLst>
                    <a:ext uri="{9D8B030D-6E8A-4147-A177-3AD203B41FA5}">
                      <a16:colId xmlns:a16="http://schemas.microsoft.com/office/drawing/2014/main" val="2542118898"/>
                    </a:ext>
                  </a:extLst>
                </a:gridCol>
                <a:gridCol w="2177265">
                  <a:extLst>
                    <a:ext uri="{9D8B030D-6E8A-4147-A177-3AD203B41FA5}">
                      <a16:colId xmlns:a16="http://schemas.microsoft.com/office/drawing/2014/main" val="4115238497"/>
                    </a:ext>
                  </a:extLst>
                </a:gridCol>
                <a:gridCol w="1423494">
                  <a:extLst>
                    <a:ext uri="{9D8B030D-6E8A-4147-A177-3AD203B41FA5}">
                      <a16:colId xmlns:a16="http://schemas.microsoft.com/office/drawing/2014/main" val="2635393698"/>
                    </a:ext>
                  </a:extLst>
                </a:gridCol>
                <a:gridCol w="1286446">
                  <a:extLst>
                    <a:ext uri="{9D8B030D-6E8A-4147-A177-3AD203B41FA5}">
                      <a16:colId xmlns:a16="http://schemas.microsoft.com/office/drawing/2014/main" val="2356998928"/>
                    </a:ext>
                  </a:extLst>
                </a:gridCol>
                <a:gridCol w="1164220">
                  <a:extLst>
                    <a:ext uri="{9D8B030D-6E8A-4147-A177-3AD203B41FA5}">
                      <a16:colId xmlns:a16="http://schemas.microsoft.com/office/drawing/2014/main" val="292828074"/>
                    </a:ext>
                  </a:extLst>
                </a:gridCol>
              </a:tblGrid>
              <a:tr h="603374">
                <a:tc>
                  <a:txBody>
                    <a:bodyPr/>
                    <a:lstStyle/>
                    <a:p>
                      <a:r>
                        <a:rPr lang="en-SG" sz="1600" dirty="0"/>
                        <a:t>Rank</a:t>
                      </a:r>
                    </a:p>
                  </a:txBody>
                  <a:tcPr marL="79850" marR="79850" marT="39923" marB="39923"/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Features</a:t>
                      </a:r>
                    </a:p>
                  </a:txBody>
                  <a:tcPr marL="79850" marR="79850" marT="39923" marB="39923"/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Model weight</a:t>
                      </a:r>
                    </a:p>
                  </a:txBody>
                  <a:tcPr marL="79850" marR="79850" marT="39923" marB="39923"/>
                </a:tc>
                <a:tc>
                  <a:txBody>
                    <a:bodyPr/>
                    <a:lstStyle/>
                    <a:p>
                      <a:r>
                        <a:rPr lang="en-SG" sz="1600"/>
                        <a:t>Value range</a:t>
                      </a:r>
                    </a:p>
                  </a:txBody>
                  <a:tcPr marL="79850" marR="79850" marT="39923" marB="39923"/>
                </a:tc>
                <a:tc>
                  <a:txBody>
                    <a:bodyPr/>
                    <a:lstStyle/>
                    <a:p>
                      <a:r>
                        <a:rPr lang="en-SG" sz="1600"/>
                        <a:t>Adjusted weight</a:t>
                      </a:r>
                    </a:p>
                  </a:txBody>
                  <a:tcPr marL="79850" marR="79850" marT="39923" marB="39923"/>
                </a:tc>
                <a:extLst>
                  <a:ext uri="{0D108BD9-81ED-4DB2-BD59-A6C34878D82A}">
                    <a16:rowId xmlns:a16="http://schemas.microsoft.com/office/drawing/2014/main" val="2984994448"/>
                  </a:ext>
                </a:extLst>
              </a:tr>
              <a:tr h="591075">
                <a:tc>
                  <a:txBody>
                    <a:bodyPr/>
                    <a:lstStyle/>
                    <a:p>
                      <a:r>
                        <a:rPr lang="en-SG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7546" marR="67546" marT="33774" marB="33774"/>
                </a:tc>
                <a:tc>
                  <a:txBody>
                    <a:bodyPr/>
                    <a:lstStyle/>
                    <a:p>
                      <a:r>
                        <a:rPr lang="en-SG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Log fav over log members</a:t>
                      </a:r>
                    </a:p>
                  </a:txBody>
                  <a:tcPr marL="67546" marR="67546" marT="33774" marB="33774"/>
                </a:tc>
                <a:tc>
                  <a:txBody>
                    <a:bodyPr/>
                    <a:lstStyle/>
                    <a:p>
                      <a:r>
                        <a:rPr lang="en-SG" sz="16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2.49568043</a:t>
                      </a:r>
                    </a:p>
                  </a:txBody>
                  <a:tcPr marL="79850" marR="79850" marT="39923" marB="39923"/>
                </a:tc>
                <a:tc>
                  <a:txBody>
                    <a:bodyPr/>
                    <a:lstStyle/>
                    <a:p>
                      <a:r>
                        <a:rPr lang="en-SG" sz="16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0 to ~0.83</a:t>
                      </a:r>
                    </a:p>
                  </a:txBody>
                  <a:tcPr marL="79850" marR="79850" marT="39923" marB="39923"/>
                </a:tc>
                <a:tc>
                  <a:txBody>
                    <a:bodyPr/>
                    <a:lstStyle/>
                    <a:p>
                      <a:r>
                        <a:rPr lang="en-SG" sz="16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~2.08</a:t>
                      </a:r>
                    </a:p>
                  </a:txBody>
                  <a:tcPr marL="79850" marR="79850" marT="39923" marB="39923"/>
                </a:tc>
                <a:extLst>
                  <a:ext uri="{0D108BD9-81ED-4DB2-BD59-A6C34878D82A}">
                    <a16:rowId xmlns:a16="http://schemas.microsoft.com/office/drawing/2014/main" val="3206100545"/>
                  </a:ext>
                </a:extLst>
              </a:tr>
              <a:tr h="359873">
                <a:tc>
                  <a:txBody>
                    <a:bodyPr/>
                    <a:lstStyle/>
                    <a:p>
                      <a:r>
                        <a:rPr lang="en-SG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7546" marR="67546" marT="33774" marB="33774"/>
                </a:tc>
                <a:tc>
                  <a:txBody>
                    <a:bodyPr/>
                    <a:lstStyle/>
                    <a:p>
                      <a:r>
                        <a:rPr lang="en-SG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Parent story count</a:t>
                      </a:r>
                    </a:p>
                  </a:txBody>
                  <a:tcPr marL="67546" marR="67546" marT="33774" marB="33774"/>
                </a:tc>
                <a:tc>
                  <a:txBody>
                    <a:bodyPr/>
                    <a:lstStyle/>
                    <a:p>
                      <a:r>
                        <a:rPr lang="en-SG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0.27729451</a:t>
                      </a:r>
                    </a:p>
                  </a:txBody>
                  <a:tcPr marL="79850" marR="79850" marT="39923" marB="39923"/>
                </a:tc>
                <a:tc>
                  <a:txBody>
                    <a:bodyPr/>
                    <a:lstStyle/>
                    <a:p>
                      <a:r>
                        <a:rPr lang="en-SG" sz="16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0 to 6</a:t>
                      </a:r>
                    </a:p>
                  </a:txBody>
                  <a:tcPr marL="79850" marR="79850" marT="39923" marB="39923"/>
                </a:tc>
                <a:tc>
                  <a:txBody>
                    <a:bodyPr/>
                    <a:lstStyle/>
                    <a:p>
                      <a:r>
                        <a:rPr lang="en-SG" sz="16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~1.66</a:t>
                      </a:r>
                    </a:p>
                  </a:txBody>
                  <a:tcPr marL="79850" marR="79850" marT="39923" marB="39923"/>
                </a:tc>
                <a:extLst>
                  <a:ext uri="{0D108BD9-81ED-4DB2-BD59-A6C34878D82A}">
                    <a16:rowId xmlns:a16="http://schemas.microsoft.com/office/drawing/2014/main" val="193208541"/>
                  </a:ext>
                </a:extLst>
              </a:tr>
              <a:tr h="359873">
                <a:tc>
                  <a:txBody>
                    <a:bodyPr/>
                    <a:lstStyle/>
                    <a:p>
                      <a:r>
                        <a:rPr lang="en-SG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7546" marR="67546" marT="33774" marB="33774"/>
                </a:tc>
                <a:tc>
                  <a:txBody>
                    <a:bodyPr/>
                    <a:lstStyle/>
                    <a:p>
                      <a:r>
                        <a:rPr lang="en-SG" sz="16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Prequel count</a:t>
                      </a:r>
                    </a:p>
                  </a:txBody>
                  <a:tcPr marL="67546" marR="67546" marT="33774" marB="33774"/>
                </a:tc>
                <a:tc>
                  <a:txBody>
                    <a:bodyPr/>
                    <a:lstStyle/>
                    <a:p>
                      <a:r>
                        <a:rPr lang="en-SG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0.19961581</a:t>
                      </a:r>
                    </a:p>
                  </a:txBody>
                  <a:tcPr marL="79850" marR="79850" marT="39923" marB="39923"/>
                </a:tc>
                <a:tc>
                  <a:txBody>
                    <a:bodyPr/>
                    <a:lstStyle/>
                    <a:p>
                      <a:r>
                        <a:rPr lang="en-SG" sz="16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0 to 6</a:t>
                      </a:r>
                    </a:p>
                  </a:txBody>
                  <a:tcPr marL="79850" marR="79850" marT="39923" marB="39923"/>
                </a:tc>
                <a:tc>
                  <a:txBody>
                    <a:bodyPr/>
                    <a:lstStyle/>
                    <a:p>
                      <a:r>
                        <a:rPr lang="en-SG" sz="16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~1.20</a:t>
                      </a:r>
                    </a:p>
                  </a:txBody>
                  <a:tcPr marL="79850" marR="79850" marT="39923" marB="39923"/>
                </a:tc>
                <a:extLst>
                  <a:ext uri="{0D108BD9-81ED-4DB2-BD59-A6C34878D82A}">
                    <a16:rowId xmlns:a16="http://schemas.microsoft.com/office/drawing/2014/main" val="1031245568"/>
                  </a:ext>
                </a:extLst>
              </a:tr>
              <a:tr h="359873">
                <a:tc>
                  <a:txBody>
                    <a:bodyPr/>
                    <a:lstStyle/>
                    <a:p>
                      <a:r>
                        <a:rPr lang="en-SG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67546" marR="67546" marT="33774" marB="33774"/>
                </a:tc>
                <a:tc>
                  <a:txBody>
                    <a:bodyPr/>
                    <a:lstStyle/>
                    <a:p>
                      <a:r>
                        <a:rPr lang="en-SG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Log length</a:t>
                      </a:r>
                    </a:p>
                  </a:txBody>
                  <a:tcPr marL="67546" marR="67546" marT="33774" marB="33774"/>
                </a:tc>
                <a:tc>
                  <a:txBody>
                    <a:bodyPr/>
                    <a:lstStyle/>
                    <a:p>
                      <a:r>
                        <a:rPr lang="en-SG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0.2348392</a:t>
                      </a:r>
                    </a:p>
                  </a:txBody>
                  <a:tcPr marL="79850" marR="79850" marT="39923" marB="39923"/>
                </a:tc>
                <a:tc>
                  <a:txBody>
                    <a:bodyPr/>
                    <a:lstStyle/>
                    <a:p>
                      <a:r>
                        <a:rPr lang="en-SG" sz="16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0 to ~4.35</a:t>
                      </a:r>
                    </a:p>
                  </a:txBody>
                  <a:tcPr marL="79850" marR="79850" marT="39923" marB="39923"/>
                </a:tc>
                <a:tc>
                  <a:txBody>
                    <a:bodyPr/>
                    <a:lstStyle/>
                    <a:p>
                      <a:r>
                        <a:rPr lang="en-SG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~1.02</a:t>
                      </a:r>
                    </a:p>
                  </a:txBody>
                  <a:tcPr marL="79850" marR="79850" marT="39923" marB="39923"/>
                </a:tc>
                <a:extLst>
                  <a:ext uri="{0D108BD9-81ED-4DB2-BD59-A6C34878D82A}">
                    <a16:rowId xmlns:a16="http://schemas.microsoft.com/office/drawing/2014/main" val="4062895846"/>
                  </a:ext>
                </a:extLst>
              </a:tr>
              <a:tr h="359873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SG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67546" marR="67546" marT="33774" marB="33774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SG" sz="16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Rating score</a:t>
                      </a:r>
                    </a:p>
                  </a:txBody>
                  <a:tcPr marL="67546" marR="67546" marT="33774" marB="33774"/>
                </a:tc>
                <a:tc>
                  <a:txBody>
                    <a:bodyPr/>
                    <a:lstStyle/>
                    <a:p>
                      <a:r>
                        <a:rPr lang="en-SG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-0.10105888</a:t>
                      </a:r>
                    </a:p>
                  </a:txBody>
                  <a:tcPr marL="79850" marR="79850" marT="39923" marB="39923"/>
                </a:tc>
                <a:tc>
                  <a:txBody>
                    <a:bodyPr/>
                    <a:lstStyle/>
                    <a:p>
                      <a:r>
                        <a:rPr lang="en-SG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0 to 5</a:t>
                      </a:r>
                    </a:p>
                  </a:txBody>
                  <a:tcPr marL="79850" marR="79850" marT="39923" marB="39923"/>
                </a:tc>
                <a:tc>
                  <a:txBody>
                    <a:bodyPr/>
                    <a:lstStyle/>
                    <a:p>
                      <a:r>
                        <a:rPr lang="en-SG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~0.5</a:t>
                      </a:r>
                    </a:p>
                  </a:txBody>
                  <a:tcPr marL="79850" marR="79850" marT="39923" marB="39923"/>
                </a:tc>
                <a:extLst>
                  <a:ext uri="{0D108BD9-81ED-4DB2-BD59-A6C34878D82A}">
                    <a16:rowId xmlns:a16="http://schemas.microsoft.com/office/drawing/2014/main" val="4222319454"/>
                  </a:ext>
                </a:extLst>
              </a:tr>
              <a:tr h="603374">
                <a:tc>
                  <a:txBody>
                    <a:bodyPr/>
                    <a:lstStyle/>
                    <a:p>
                      <a:r>
                        <a:rPr lang="en-SG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7546" marR="67546" marT="33774" marB="33774"/>
                </a:tc>
                <a:tc>
                  <a:txBody>
                    <a:bodyPr/>
                    <a:lstStyle/>
                    <a:p>
                      <a:r>
                        <a:rPr lang="en-SG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Log </a:t>
                      </a:r>
                      <a:r>
                        <a:rPr lang="en-SG" sz="16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log</a:t>
                      </a:r>
                      <a:r>
                        <a:rPr lang="en-SG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members</a:t>
                      </a:r>
                    </a:p>
                  </a:txBody>
                  <a:tcPr marL="67546" marR="67546" marT="33774" marB="33774"/>
                </a:tc>
                <a:tc>
                  <a:txBody>
                    <a:bodyPr/>
                    <a:lstStyle/>
                    <a:p>
                      <a:r>
                        <a:rPr lang="en-SG" sz="1600" b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1.22897642</a:t>
                      </a:r>
                    </a:p>
                  </a:txBody>
                  <a:tcPr marL="79850" marR="79850" marT="39923" marB="39923"/>
                </a:tc>
                <a:tc>
                  <a:txBody>
                    <a:bodyPr/>
                    <a:lstStyle/>
                    <a:p>
                      <a:r>
                        <a:rPr lang="en-SG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~0.51 to ~0.86</a:t>
                      </a:r>
                    </a:p>
                  </a:txBody>
                  <a:tcPr marL="79850" marR="79850" marT="39923" marB="39923"/>
                </a:tc>
                <a:tc>
                  <a:txBody>
                    <a:bodyPr/>
                    <a:lstStyle/>
                    <a:p>
                      <a:r>
                        <a:rPr lang="en-SG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~0.43</a:t>
                      </a:r>
                    </a:p>
                  </a:txBody>
                  <a:tcPr marL="79850" marR="79850" marT="39923" marB="39923"/>
                </a:tc>
                <a:extLst>
                  <a:ext uri="{0D108BD9-81ED-4DB2-BD59-A6C34878D82A}">
                    <a16:rowId xmlns:a16="http://schemas.microsoft.com/office/drawing/2014/main" val="1920257757"/>
                  </a:ext>
                </a:extLst>
              </a:tr>
              <a:tr h="359873">
                <a:tc>
                  <a:txBody>
                    <a:bodyPr/>
                    <a:lstStyle/>
                    <a:p>
                      <a:r>
                        <a:rPr lang="en-SG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67546" marR="67546" marT="33774" marB="33774"/>
                </a:tc>
                <a:tc>
                  <a:txBody>
                    <a:bodyPr/>
                    <a:lstStyle/>
                    <a:p>
                      <a:r>
                        <a:rPr lang="en-SG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Log associated count</a:t>
                      </a:r>
                    </a:p>
                  </a:txBody>
                  <a:tcPr marL="67546" marR="67546" marT="33774" marB="33774"/>
                </a:tc>
                <a:tc>
                  <a:txBody>
                    <a:bodyPr/>
                    <a:lstStyle/>
                    <a:p>
                      <a:r>
                        <a:rPr lang="en-SG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0.260553</a:t>
                      </a:r>
                    </a:p>
                  </a:txBody>
                  <a:tcPr marL="79850" marR="79850" marT="39923" marB="39923"/>
                </a:tc>
                <a:tc>
                  <a:txBody>
                    <a:bodyPr/>
                    <a:lstStyle/>
                    <a:p>
                      <a:r>
                        <a:rPr lang="en-SG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0 to ~1.57</a:t>
                      </a:r>
                    </a:p>
                  </a:txBody>
                  <a:tcPr marL="79850" marR="79850" marT="39923" marB="39923"/>
                </a:tc>
                <a:tc>
                  <a:txBody>
                    <a:bodyPr/>
                    <a:lstStyle/>
                    <a:p>
                      <a:r>
                        <a:rPr lang="en-SG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~0.37</a:t>
                      </a:r>
                    </a:p>
                  </a:txBody>
                  <a:tcPr marL="79850" marR="79850" marT="39923" marB="39923"/>
                </a:tc>
                <a:extLst>
                  <a:ext uri="{0D108BD9-81ED-4DB2-BD59-A6C34878D82A}">
                    <a16:rowId xmlns:a16="http://schemas.microsoft.com/office/drawing/2014/main" val="2668682138"/>
                  </a:ext>
                </a:extLst>
              </a:tr>
              <a:tr h="60337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SG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7546" marR="67546" marT="33774" marB="33774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SG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Log age</a:t>
                      </a:r>
                    </a:p>
                  </a:txBody>
                  <a:tcPr marL="67546" marR="67546" marT="33774" marB="33774"/>
                </a:tc>
                <a:tc>
                  <a:txBody>
                    <a:bodyPr/>
                    <a:lstStyle/>
                    <a:p>
                      <a:r>
                        <a:rPr lang="en-SG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-0.166226 </a:t>
                      </a:r>
                    </a:p>
                  </a:txBody>
                  <a:tcPr marL="79850" marR="79850" marT="39923" marB="39923"/>
                </a:tc>
                <a:tc>
                  <a:txBody>
                    <a:bodyPr/>
                    <a:lstStyle/>
                    <a:p>
                      <a:r>
                        <a:rPr lang="en-SG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~-0.08 to ~2.02</a:t>
                      </a:r>
                    </a:p>
                  </a:txBody>
                  <a:tcPr marL="79850" marR="79850" marT="39923" marB="39923"/>
                </a:tc>
                <a:tc>
                  <a:txBody>
                    <a:bodyPr/>
                    <a:lstStyle/>
                    <a:p>
                      <a:r>
                        <a:rPr lang="en-SG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~0.35</a:t>
                      </a:r>
                    </a:p>
                  </a:txBody>
                  <a:tcPr marL="79850" marR="79850" marT="39923" marB="39923"/>
                </a:tc>
                <a:extLst>
                  <a:ext uri="{0D108BD9-81ED-4DB2-BD59-A6C34878D82A}">
                    <a16:rowId xmlns:a16="http://schemas.microsoft.com/office/drawing/2014/main" val="3827980325"/>
                  </a:ext>
                </a:extLst>
              </a:tr>
              <a:tr h="359873">
                <a:tc>
                  <a:txBody>
                    <a:bodyPr/>
                    <a:lstStyle/>
                    <a:p>
                      <a:r>
                        <a:rPr lang="en-SG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67546" marR="67546" marT="33774" marB="33774"/>
                </a:tc>
                <a:tc>
                  <a:txBody>
                    <a:bodyPr/>
                    <a:lstStyle/>
                    <a:p>
                      <a:r>
                        <a:rPr lang="en-SG" sz="16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Special type</a:t>
                      </a:r>
                    </a:p>
                  </a:txBody>
                  <a:tcPr marL="67546" marR="67546" marT="33774" marB="33774"/>
                </a:tc>
                <a:tc>
                  <a:txBody>
                    <a:bodyPr/>
                    <a:lstStyle/>
                    <a:p>
                      <a:r>
                        <a:rPr lang="en-SG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0.28196419</a:t>
                      </a:r>
                    </a:p>
                  </a:txBody>
                  <a:tcPr marL="79850" marR="79850" marT="39923" marB="39923"/>
                </a:tc>
                <a:tc>
                  <a:txBody>
                    <a:bodyPr/>
                    <a:lstStyle/>
                    <a:p>
                      <a:r>
                        <a:rPr lang="en-SG" sz="16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0 or 1</a:t>
                      </a:r>
                    </a:p>
                  </a:txBody>
                  <a:tcPr marL="79850" marR="79850" marT="39923" marB="39923"/>
                </a:tc>
                <a:tc>
                  <a:txBody>
                    <a:bodyPr/>
                    <a:lstStyle/>
                    <a:p>
                      <a:r>
                        <a:rPr lang="en-SG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~0.28</a:t>
                      </a:r>
                    </a:p>
                  </a:txBody>
                  <a:tcPr marL="79850" marR="79850" marT="39923" marB="39923"/>
                </a:tc>
                <a:extLst>
                  <a:ext uri="{0D108BD9-81ED-4DB2-BD59-A6C34878D82A}">
                    <a16:rowId xmlns:a16="http://schemas.microsoft.com/office/drawing/2014/main" val="3380752463"/>
                  </a:ext>
                </a:extLst>
              </a:tr>
              <a:tr h="359873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SG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67546" marR="67546" marT="33774" marB="33774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SG" sz="16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Log genre count</a:t>
                      </a:r>
                    </a:p>
                  </a:txBody>
                  <a:tcPr marL="67546" marR="67546" marT="33774" marB="33774"/>
                </a:tc>
                <a:tc>
                  <a:txBody>
                    <a:bodyPr/>
                    <a:lstStyle/>
                    <a:p>
                      <a:r>
                        <a:rPr lang="en-SG" sz="16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0.20748342</a:t>
                      </a:r>
                    </a:p>
                  </a:txBody>
                  <a:tcPr marL="79850" marR="79850" marT="39923" marB="39923"/>
                </a:tc>
                <a:tc>
                  <a:txBody>
                    <a:bodyPr/>
                    <a:lstStyle/>
                    <a:p>
                      <a:r>
                        <a:rPr lang="en-SG" sz="16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~0.3 to ~1.5</a:t>
                      </a:r>
                    </a:p>
                  </a:txBody>
                  <a:tcPr marL="79850" marR="79850" marT="39923" marB="39923"/>
                </a:tc>
                <a:tc>
                  <a:txBody>
                    <a:bodyPr/>
                    <a:lstStyle/>
                    <a:p>
                      <a:r>
                        <a:rPr lang="en-SG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~0.25</a:t>
                      </a:r>
                    </a:p>
                  </a:txBody>
                  <a:tcPr marL="79850" marR="79850" marT="39923" marB="39923"/>
                </a:tc>
                <a:extLst>
                  <a:ext uri="{0D108BD9-81ED-4DB2-BD59-A6C34878D82A}">
                    <a16:rowId xmlns:a16="http://schemas.microsoft.com/office/drawing/2014/main" val="4001492979"/>
                  </a:ext>
                </a:extLst>
              </a:tr>
              <a:tr h="359873">
                <a:tc>
                  <a:txBody>
                    <a:bodyPr/>
                    <a:lstStyle/>
                    <a:p>
                      <a:r>
                        <a:rPr lang="en-SG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67546" marR="67546" marT="33774" marB="33774"/>
                </a:tc>
                <a:tc>
                  <a:txBody>
                    <a:bodyPr/>
                    <a:lstStyle/>
                    <a:p>
                      <a:r>
                        <a:rPr lang="en-SG" sz="16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Music type</a:t>
                      </a:r>
                    </a:p>
                  </a:txBody>
                  <a:tcPr marL="67546" marR="67546" marT="33774" marB="33774"/>
                </a:tc>
                <a:tc>
                  <a:txBody>
                    <a:bodyPr/>
                    <a:lstStyle/>
                    <a:p>
                      <a:r>
                        <a:rPr lang="en-SG" sz="16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0.22612855</a:t>
                      </a:r>
                    </a:p>
                  </a:txBody>
                  <a:tcPr marL="79850" marR="79850" marT="39923" marB="39923"/>
                </a:tc>
                <a:tc>
                  <a:txBody>
                    <a:bodyPr/>
                    <a:lstStyle/>
                    <a:p>
                      <a:r>
                        <a:rPr lang="en-SG" sz="16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0 or 1</a:t>
                      </a:r>
                    </a:p>
                  </a:txBody>
                  <a:tcPr marL="79850" marR="79850" marT="39923" marB="39923"/>
                </a:tc>
                <a:tc>
                  <a:txBody>
                    <a:bodyPr/>
                    <a:lstStyle/>
                    <a:p>
                      <a:r>
                        <a:rPr lang="en-SG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~0.23</a:t>
                      </a:r>
                    </a:p>
                  </a:txBody>
                  <a:tcPr marL="79850" marR="79850" marT="39923" marB="39923"/>
                </a:tc>
                <a:extLst>
                  <a:ext uri="{0D108BD9-81ED-4DB2-BD59-A6C34878D82A}">
                    <a16:rowId xmlns:a16="http://schemas.microsoft.com/office/drawing/2014/main" val="3311635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64391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24AA52-39ED-48C2-BD34-14C51557C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000" dirty="0"/>
              <a:t>Exploratory Data Analysis</a:t>
            </a:r>
            <a:br>
              <a:rPr lang="en-US" sz="5000" dirty="0"/>
            </a:br>
            <a:br>
              <a:rPr lang="en-US" sz="5000" dirty="0"/>
            </a:br>
            <a:r>
              <a:rPr lang="en-US" sz="3200" i="1" dirty="0"/>
              <a:t>Episode count and duration by type of anime</a:t>
            </a:r>
            <a:endParaRPr lang="en-US" sz="5000" i="1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BBB485-D7FA-4D64-AC7B-E8367EAF4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6988" y="3962400"/>
            <a:ext cx="7058025" cy="5810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Appendix E</a:t>
            </a:r>
          </a:p>
        </p:txBody>
      </p:sp>
    </p:spTree>
    <p:extLst>
      <p:ext uri="{BB962C8B-B14F-4D97-AF65-F5344CB8AC3E}">
        <p14:creationId xmlns:p14="http://schemas.microsoft.com/office/powerpoint/2010/main" val="21903991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49867C4-9C14-41E2-8FC6-A59685AFF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37285" cy="1645920"/>
          </a:xfrm>
        </p:spPr>
        <p:txBody>
          <a:bodyPr>
            <a:normAutofit/>
          </a:bodyPr>
          <a:lstStyle/>
          <a:p>
            <a:r>
              <a:rPr lang="en-SG" sz="3200" dirty="0"/>
              <a:t>TV: Duration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BB17FD8-BB69-4AEC-95C3-3464B1BE3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Most TV anime episodes last for 20-25 minutes</a:t>
            </a:r>
          </a:p>
          <a:p>
            <a:r>
              <a:rPr lang="en-US" sz="1800" dirty="0"/>
              <a:t>A small proportion last for 3-6 minutes</a:t>
            </a:r>
          </a:p>
          <a:p>
            <a:r>
              <a:rPr lang="en-US" sz="1800" dirty="0"/>
              <a:t>At least one outlier lasts for up to 50 minutes</a:t>
            </a:r>
          </a:p>
        </p:txBody>
      </p:sp>
      <p:pic>
        <p:nvPicPr>
          <p:cNvPr id="8" name="Content Placeholder 7" descr="A picture containing white&#10;&#10;Description automatically generated">
            <a:extLst>
              <a:ext uri="{FF2B5EF4-FFF2-40B4-BE49-F238E27FC236}">
                <a16:creationId xmlns:a16="http://schemas.microsoft.com/office/drawing/2014/main" id="{A3FFA60C-1D5B-4AA8-AB4B-2DA194461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298" y="2734056"/>
            <a:ext cx="5225796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21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F8E0EE-6B91-435E-BBC2-701529981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53872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TV: Episodes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070D9A5-7732-49D6-90EE-5E3E797BFB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49240" y="586822"/>
            <a:ext cx="6007608" cy="1645920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US" sz="1800" dirty="0"/>
              <a:t>Most TV anime are ~13 episodes long, which is the length of an anime season. Other peaks correspond to 2, 3 and 4 seasons</a:t>
            </a:r>
          </a:p>
          <a:p>
            <a:r>
              <a:rPr lang="en-US" sz="1800" dirty="0"/>
              <a:t>A small minority of TV anime have more than 60 episodes, ranging all the way to ~1750 episodes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DEDA4E1-7FF1-48AB-948E-4800EF0963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85639" y="2729397"/>
            <a:ext cx="5225796" cy="348386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C07A0A-7611-4139-97EE-2199567DB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4885" y="2825621"/>
            <a:ext cx="4937124" cy="329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560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E6E55BF-063C-4CCB-A649-E72844927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retrieval</a:t>
            </a:r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3A243934-FC7C-448F-930E-D13EEC8E6B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0930507"/>
              </p:ext>
            </p:extLst>
          </p:nvPr>
        </p:nvGraphicFramePr>
        <p:xfrm>
          <a:off x="1116013" y="2478088"/>
          <a:ext cx="10167937" cy="3694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F153F9D-1266-4F53-9B8E-07584441D4E0}"/>
              </a:ext>
            </a:extLst>
          </p:cNvPr>
          <p:cNvCxnSpPr>
            <a:cxnSpLocks/>
          </p:cNvCxnSpPr>
          <p:nvPr/>
        </p:nvCxnSpPr>
        <p:spPr>
          <a:xfrm>
            <a:off x="1208614" y="3214528"/>
            <a:ext cx="9228668" cy="0"/>
          </a:xfrm>
          <a:prstGeom prst="straightConnector1">
            <a:avLst/>
          </a:prstGeom>
          <a:ln w="762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740E98F-3B78-4451-B9CC-E55344E9FAC9}"/>
              </a:ext>
            </a:extLst>
          </p:cNvPr>
          <p:cNvSpPr txBox="1"/>
          <p:nvPr/>
        </p:nvSpPr>
        <p:spPr>
          <a:xfrm>
            <a:off x="4965971" y="2411714"/>
            <a:ext cx="1600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Total dataset</a:t>
            </a:r>
          </a:p>
          <a:p>
            <a:pPr algn="ctr"/>
            <a:r>
              <a:rPr lang="en-SG" dirty="0"/>
              <a:t>16,706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21080535-76D2-4762-986A-FF95383508E0}"/>
              </a:ext>
            </a:extLst>
          </p:cNvPr>
          <p:cNvSpPr/>
          <p:nvPr/>
        </p:nvSpPr>
        <p:spPr>
          <a:xfrm>
            <a:off x="1549399" y="5283201"/>
            <a:ext cx="1972734" cy="67733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3C4947-0671-4BCB-80D0-2F3C223CAF65}"/>
              </a:ext>
            </a:extLst>
          </p:cNvPr>
          <p:cNvSpPr txBox="1"/>
          <p:nvPr/>
        </p:nvSpPr>
        <p:spPr>
          <a:xfrm>
            <a:off x="1873565" y="605390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/>
              <a:t>DROPPED</a:t>
            </a:r>
          </a:p>
        </p:txBody>
      </p:sp>
    </p:spTree>
    <p:extLst>
      <p:ext uri="{BB962C8B-B14F-4D97-AF65-F5344CB8AC3E}">
        <p14:creationId xmlns:p14="http://schemas.microsoft.com/office/powerpoint/2010/main" val="23392507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F8E0EE-6B91-435E-BBC2-701529981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53872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OVA: Duration and episodes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D403706-0C2C-4F2D-BB34-6FB5860E3A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49240" y="586822"/>
            <a:ext cx="600760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/>
              <a:t>Most OVAs have 1-2 episodes, but some outliers have &gt; 100 episodes</a:t>
            </a:r>
          </a:p>
          <a:p>
            <a:r>
              <a:rPr lang="en-US" sz="1800" dirty="0"/>
              <a:t>Majority of OVAs last for ~25-30 minutes, with a few outliers lasting &gt; 60 minutes (up to 120 minutes)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DEDA4E1-7FF1-48AB-948E-4800EF0963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85639" y="2729397"/>
            <a:ext cx="5225796" cy="348386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C07A0A-7611-4139-97EE-2199567DB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347424" y="2729397"/>
            <a:ext cx="5225796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835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F8E0EE-6B91-435E-BBC2-701529981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53872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Movies: Duration and episodes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E26A898-1CF0-4120-96B3-B8A148D751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49240" y="586822"/>
            <a:ext cx="600760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/>
              <a:t>Most movies have 1 episode</a:t>
            </a:r>
          </a:p>
          <a:p>
            <a:r>
              <a:rPr lang="en-US" sz="1800" dirty="0"/>
              <a:t>Significant number of very-short-form movies (&lt;10 minutes), others cluster around 80-120 minutes in duration</a:t>
            </a: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EDA4E1-7FF1-48AB-948E-4800EF0963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39" y="2729397"/>
            <a:ext cx="5225796" cy="3483864"/>
          </a:xfrm>
          <a:prstGeom prst="rect">
            <a:avLst/>
          </a:prstGeom>
        </p:spPr>
      </p:pic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C07A0A-7611-4139-97EE-2199567DB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424" y="2729397"/>
            <a:ext cx="5225796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575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F8E0EE-6B91-435E-BBC2-701529981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53872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Special: Duration and episodes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3BDC587-7F06-4EBC-92EB-23BFE02AA5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49240" y="586822"/>
            <a:ext cx="6007608" cy="1645920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US" sz="1800" dirty="0"/>
              <a:t>Most anime specials have 1-2 episodes, but outliers can have up to 25 episodes</a:t>
            </a:r>
          </a:p>
          <a:p>
            <a:r>
              <a:rPr lang="en-US" sz="1800" dirty="0"/>
              <a:t>The two most common durations for anime specials are &lt;10 minutes and 23-25 minutes, with most specials lasting &lt; 30 minutes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DEDA4E1-7FF1-48AB-948E-4800EF0963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85639" y="2729397"/>
            <a:ext cx="5225796" cy="348386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C07A0A-7611-4139-97EE-2199567DB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347424" y="2729397"/>
            <a:ext cx="5225796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5315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F8E0EE-6B91-435E-BBC2-701529981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53872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ONA: Duration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709B3EB-4C65-42E5-BC0F-B909DA6285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49240" y="586822"/>
            <a:ext cx="600760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1800" dirty="0"/>
              <a:t>Majority of ONAs last for ~ 1 minute</a:t>
            </a:r>
          </a:p>
          <a:p>
            <a:pPr marL="0"/>
            <a:r>
              <a:rPr lang="en-US" sz="1800" dirty="0"/>
              <a:t>Most last for &lt;25 minutes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C07A0A-7611-4139-97EE-2199567DB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85639" y="2729397"/>
            <a:ext cx="5225796" cy="3483864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DEDA4E1-7FF1-48AB-948E-4800EF0963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347424" y="2729397"/>
            <a:ext cx="5225796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4828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F8E0EE-6B91-435E-BBC2-701529981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37285" cy="1645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/>
              <a:t>ONA: Episodes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709B3EB-4C65-42E5-BC0F-B909DA628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/>
              <a:t>Majority of ONAs have 1 episode, most have &lt;13 episodes</a:t>
            </a:r>
          </a:p>
          <a:p>
            <a:r>
              <a:rPr lang="en-US" sz="1800" dirty="0"/>
              <a:t>Outliers have up to 70 episodes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DEDA4E1-7FF1-48AB-948E-4800EF0963A5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527298" y="2734056"/>
            <a:ext cx="5225796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6569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F8E0EE-6B91-435E-BBC2-701529981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53872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Music: Duration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8C844C8-D3A9-4CE7-B1C6-CC0EB513CF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49240" y="586822"/>
            <a:ext cx="600760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/>
              <a:t>Most music anime last for &lt; 6 minutes</a:t>
            </a:r>
          </a:p>
          <a:p>
            <a:pPr lvl="1"/>
            <a:r>
              <a:rPr lang="en-US" sz="1800" dirty="0"/>
              <a:t>Could be considered extended music videos</a:t>
            </a:r>
          </a:p>
          <a:p>
            <a:r>
              <a:rPr lang="en-US" sz="1800" dirty="0"/>
              <a:t>Some outliers go up to 70 minutes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DEDA4E1-7FF1-48AB-948E-4800EF0963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85639" y="2729397"/>
            <a:ext cx="5225796" cy="348386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C07A0A-7611-4139-97EE-2199567DB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347424" y="2729397"/>
            <a:ext cx="5225796" cy="348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410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F8E0EE-6B91-435E-BBC2-701529981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37285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Music: Episodes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8C844C8-D3A9-4CE7-B1C6-CC0EB513CF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51164" y="586822"/>
            <a:ext cx="600263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/>
              <a:t>Almost all music anime have 1 episode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DEDA4E1-7FF1-48AB-948E-4800EF0963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527298" y="2734056"/>
            <a:ext cx="5225796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001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E6E55BF-063C-4CCB-A649-E72844927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retrieval</a:t>
            </a:r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3A243934-FC7C-448F-930E-D13EEC8E6B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0270160"/>
              </p:ext>
            </p:extLst>
          </p:nvPr>
        </p:nvGraphicFramePr>
        <p:xfrm>
          <a:off x="1116013" y="2478088"/>
          <a:ext cx="10167937" cy="3694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BDB83C9-BF82-400D-855D-D69376C1A9E5}"/>
              </a:ext>
            </a:extLst>
          </p:cNvPr>
          <p:cNvCxnSpPr>
            <a:cxnSpLocks/>
          </p:cNvCxnSpPr>
          <p:nvPr/>
        </p:nvCxnSpPr>
        <p:spPr>
          <a:xfrm>
            <a:off x="4099982" y="3254484"/>
            <a:ext cx="6337300" cy="0"/>
          </a:xfrm>
          <a:prstGeom prst="straightConnector1">
            <a:avLst/>
          </a:prstGeom>
          <a:ln w="762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9AD36DB-6C2D-4BE3-A72B-7345A84EAD89}"/>
              </a:ext>
            </a:extLst>
          </p:cNvPr>
          <p:cNvSpPr txBox="1"/>
          <p:nvPr/>
        </p:nvSpPr>
        <p:spPr>
          <a:xfrm>
            <a:off x="6447502" y="2556383"/>
            <a:ext cx="1405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With scores</a:t>
            </a:r>
          </a:p>
          <a:p>
            <a:pPr algn="ctr"/>
            <a:r>
              <a:rPr lang="en-SG" dirty="0"/>
              <a:t>11,541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6878050-0F12-40B0-93D1-36FC09B75E2E}"/>
              </a:ext>
            </a:extLst>
          </p:cNvPr>
          <p:cNvSpPr/>
          <p:nvPr/>
        </p:nvSpPr>
        <p:spPr>
          <a:xfrm>
            <a:off x="1549399" y="5283201"/>
            <a:ext cx="1972734" cy="677332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E91B51-E77B-452B-8CA8-C294EEEDEF3D}"/>
              </a:ext>
            </a:extLst>
          </p:cNvPr>
          <p:cNvSpPr txBox="1"/>
          <p:nvPr/>
        </p:nvSpPr>
        <p:spPr>
          <a:xfrm>
            <a:off x="1873565" y="605390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>
                <a:solidFill>
                  <a:schemeClr val="bg1">
                    <a:lumMod val="75000"/>
                  </a:schemeClr>
                </a:solidFill>
              </a:rPr>
              <a:t>DROPPED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D87B48F7-074F-4151-8F0C-AD99E1773C3A}"/>
              </a:ext>
            </a:extLst>
          </p:cNvPr>
          <p:cNvSpPr/>
          <p:nvPr/>
        </p:nvSpPr>
        <p:spPr>
          <a:xfrm>
            <a:off x="6254591" y="5289400"/>
            <a:ext cx="1972734" cy="677332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CFF459-2742-48E5-86CF-95DC2628E774}"/>
              </a:ext>
            </a:extLst>
          </p:cNvPr>
          <p:cNvSpPr txBox="1"/>
          <p:nvPr/>
        </p:nvSpPr>
        <p:spPr>
          <a:xfrm>
            <a:off x="6792619" y="6065829"/>
            <a:ext cx="230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Imported into</a:t>
            </a:r>
          </a:p>
        </p:txBody>
      </p:sp>
      <p:pic>
        <p:nvPicPr>
          <p:cNvPr id="3074" name="Picture 2" descr="Exploratory Data Analysis with pandas - Towards Data Science">
            <a:extLst>
              <a:ext uri="{FF2B5EF4-FFF2-40B4-BE49-F238E27FC236}">
                <a16:creationId xmlns:a16="http://schemas.microsoft.com/office/drawing/2014/main" id="{FDCDC607-6DA6-4BC2-A7D4-0C2B4AF4B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554" y="5113867"/>
            <a:ext cx="2434167" cy="15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853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6F9F2-03A4-4BF9-B3CB-2FBCF0CF2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SG" dirty="0"/>
              <a:t>List of initial features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239A097-36CC-4F7D-81A6-DA08096F4F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593940"/>
              </p:ext>
            </p:extLst>
          </p:nvPr>
        </p:nvGraphicFramePr>
        <p:xfrm>
          <a:off x="1498822" y="1650222"/>
          <a:ext cx="9185212" cy="43431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2326">
                  <a:extLst>
                    <a:ext uri="{9D8B030D-6E8A-4147-A177-3AD203B41FA5}">
                      <a16:colId xmlns:a16="http://schemas.microsoft.com/office/drawing/2014/main" val="3413223970"/>
                    </a:ext>
                  </a:extLst>
                </a:gridCol>
                <a:gridCol w="1350095">
                  <a:extLst>
                    <a:ext uri="{9D8B030D-6E8A-4147-A177-3AD203B41FA5}">
                      <a16:colId xmlns:a16="http://schemas.microsoft.com/office/drawing/2014/main" val="3981874812"/>
                    </a:ext>
                  </a:extLst>
                </a:gridCol>
                <a:gridCol w="7122791">
                  <a:extLst>
                    <a:ext uri="{9D8B030D-6E8A-4147-A177-3AD203B41FA5}">
                      <a16:colId xmlns:a16="http://schemas.microsoft.com/office/drawing/2014/main" val="115210863"/>
                    </a:ext>
                  </a:extLst>
                </a:gridCol>
              </a:tblGrid>
              <a:tr h="305693">
                <a:tc>
                  <a:txBody>
                    <a:bodyPr/>
                    <a:lstStyle/>
                    <a:p>
                      <a:r>
                        <a:rPr lang="en-SG" sz="1300"/>
                        <a:t>No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Feature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Description</a:t>
                      </a:r>
                    </a:p>
                  </a:txBody>
                  <a:tcPr marL="69463" marR="69463" marT="34732" marB="34732"/>
                </a:tc>
                <a:extLst>
                  <a:ext uri="{0D108BD9-81ED-4DB2-BD59-A6C34878D82A}">
                    <a16:rowId xmlns:a16="http://schemas.microsoft.com/office/drawing/2014/main" val="80361706"/>
                  </a:ext>
                </a:extLst>
              </a:tr>
              <a:tr h="305693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SG" sz="1300"/>
                        <a:t>1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SG" sz="1300"/>
                        <a:t>Type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TV, Movie, OVA, ONA, Music, Special, Other</a:t>
                      </a:r>
                    </a:p>
                  </a:txBody>
                  <a:tcPr marL="69463" marR="69463" marT="34732" marB="34732"/>
                </a:tc>
                <a:extLst>
                  <a:ext uri="{0D108BD9-81ED-4DB2-BD59-A6C34878D82A}">
                    <a16:rowId xmlns:a16="http://schemas.microsoft.com/office/drawing/2014/main" val="1029248261"/>
                  </a:ext>
                </a:extLst>
              </a:tr>
              <a:tr h="305693">
                <a:tc>
                  <a:txBody>
                    <a:bodyPr/>
                    <a:lstStyle/>
                    <a:p>
                      <a:r>
                        <a:rPr lang="en-SG" sz="1300"/>
                        <a:t>2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Status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Finished Airing, Currently Airing, Not yet aired</a:t>
                      </a:r>
                    </a:p>
                  </a:txBody>
                  <a:tcPr marL="69463" marR="69463" marT="34732" marB="34732"/>
                </a:tc>
                <a:extLst>
                  <a:ext uri="{0D108BD9-81ED-4DB2-BD59-A6C34878D82A}">
                    <a16:rowId xmlns:a16="http://schemas.microsoft.com/office/drawing/2014/main" val="4046296003"/>
                  </a:ext>
                </a:extLst>
              </a:tr>
              <a:tr h="305693">
                <a:tc>
                  <a:txBody>
                    <a:bodyPr/>
                    <a:lstStyle/>
                    <a:p>
                      <a:r>
                        <a:rPr lang="en-SG" sz="1300"/>
                        <a:t>3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Duration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Number of minute per episode</a:t>
                      </a:r>
                    </a:p>
                  </a:txBody>
                  <a:tcPr marL="69463" marR="69463" marT="34732" marB="34732"/>
                </a:tc>
                <a:extLst>
                  <a:ext uri="{0D108BD9-81ED-4DB2-BD59-A6C34878D82A}">
                    <a16:rowId xmlns:a16="http://schemas.microsoft.com/office/drawing/2014/main" val="4125246907"/>
                  </a:ext>
                </a:extLst>
              </a:tr>
              <a:tr h="305693">
                <a:tc>
                  <a:txBody>
                    <a:bodyPr/>
                    <a:lstStyle/>
                    <a:p>
                      <a:r>
                        <a:rPr lang="en-SG" sz="1300"/>
                        <a:t>4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Episodes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Number of episodes</a:t>
                      </a:r>
                    </a:p>
                  </a:txBody>
                  <a:tcPr marL="69463" marR="69463" marT="34732" marB="34732"/>
                </a:tc>
                <a:extLst>
                  <a:ext uri="{0D108BD9-81ED-4DB2-BD59-A6C34878D82A}">
                    <a16:rowId xmlns:a16="http://schemas.microsoft.com/office/drawing/2014/main" val="1111572739"/>
                  </a:ext>
                </a:extLst>
              </a:tr>
              <a:tr h="305693">
                <a:tc>
                  <a:txBody>
                    <a:bodyPr/>
                    <a:lstStyle/>
                    <a:p>
                      <a:r>
                        <a:rPr lang="en-SG" sz="1300"/>
                        <a:t>5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Rating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5 ratings from “G – All” to “Rx – Hentai”, and “None”</a:t>
                      </a:r>
                    </a:p>
                  </a:txBody>
                  <a:tcPr marL="69463" marR="69463" marT="34732" marB="34732"/>
                </a:tc>
                <a:extLst>
                  <a:ext uri="{0D108BD9-81ED-4DB2-BD59-A6C34878D82A}">
                    <a16:rowId xmlns:a16="http://schemas.microsoft.com/office/drawing/2014/main" val="1550015113"/>
                  </a:ext>
                </a:extLst>
              </a:tr>
              <a:tr h="305693">
                <a:tc>
                  <a:txBody>
                    <a:bodyPr/>
                    <a:lstStyle/>
                    <a:p>
                      <a:r>
                        <a:rPr lang="en-SG" sz="1300"/>
                        <a:t>6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Members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How many MAL members have it on their lists</a:t>
                      </a:r>
                    </a:p>
                  </a:txBody>
                  <a:tcPr marL="69463" marR="69463" marT="34732" marB="34732"/>
                </a:tc>
                <a:extLst>
                  <a:ext uri="{0D108BD9-81ED-4DB2-BD59-A6C34878D82A}">
                    <a16:rowId xmlns:a16="http://schemas.microsoft.com/office/drawing/2014/main" val="2332581913"/>
                  </a:ext>
                </a:extLst>
              </a:tr>
              <a:tr h="305693">
                <a:tc>
                  <a:txBody>
                    <a:bodyPr/>
                    <a:lstStyle/>
                    <a:p>
                      <a:r>
                        <a:rPr lang="en-SG" sz="1300"/>
                        <a:t>7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Favorites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How many MAL members have it on their favourite list</a:t>
                      </a:r>
                    </a:p>
                  </a:txBody>
                  <a:tcPr marL="69463" marR="69463" marT="34732" marB="34732"/>
                </a:tc>
                <a:extLst>
                  <a:ext uri="{0D108BD9-81ED-4DB2-BD59-A6C34878D82A}">
                    <a16:rowId xmlns:a16="http://schemas.microsoft.com/office/drawing/2014/main" val="3082666123"/>
                  </a:ext>
                </a:extLst>
              </a:tr>
              <a:tr h="221852">
                <a:tc>
                  <a:txBody>
                    <a:bodyPr/>
                    <a:lstStyle/>
                    <a:p>
                      <a:r>
                        <a:rPr lang="en-SG" sz="1300" dirty="0"/>
                        <a:t>8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Started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Date that anime started</a:t>
                      </a:r>
                    </a:p>
                  </a:txBody>
                  <a:tcPr marL="69463" marR="69463" marT="34732" marB="34732"/>
                </a:tc>
                <a:extLst>
                  <a:ext uri="{0D108BD9-81ED-4DB2-BD59-A6C34878D82A}">
                    <a16:rowId xmlns:a16="http://schemas.microsoft.com/office/drawing/2014/main" val="779852726"/>
                  </a:ext>
                </a:extLst>
              </a:tr>
              <a:tr h="305693">
                <a:tc>
                  <a:txBody>
                    <a:bodyPr/>
                    <a:lstStyle/>
                    <a:p>
                      <a:r>
                        <a:rPr lang="en-SG" sz="1300" dirty="0"/>
                        <a:t>9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Ended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Date that anime ended</a:t>
                      </a:r>
                    </a:p>
                  </a:txBody>
                  <a:tcPr marL="69463" marR="69463" marT="34732" marB="34732"/>
                </a:tc>
                <a:extLst>
                  <a:ext uri="{0D108BD9-81ED-4DB2-BD59-A6C34878D82A}">
                    <a16:rowId xmlns:a16="http://schemas.microsoft.com/office/drawing/2014/main" val="2096461543"/>
                  </a:ext>
                </a:extLst>
              </a:tr>
              <a:tr h="305693">
                <a:tc>
                  <a:txBody>
                    <a:bodyPr/>
                    <a:lstStyle/>
                    <a:p>
                      <a:r>
                        <a:rPr lang="en-SG" sz="1300" dirty="0"/>
                        <a:t>10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Voters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How many MAL members gave the anime a score</a:t>
                      </a:r>
                    </a:p>
                  </a:txBody>
                  <a:tcPr marL="69463" marR="69463" marT="34732" marB="34732"/>
                </a:tc>
                <a:extLst>
                  <a:ext uri="{0D108BD9-81ED-4DB2-BD59-A6C34878D82A}">
                    <a16:rowId xmlns:a16="http://schemas.microsoft.com/office/drawing/2014/main" val="1666991092"/>
                  </a:ext>
                </a:extLst>
              </a:tr>
              <a:tr h="305693">
                <a:tc>
                  <a:txBody>
                    <a:bodyPr/>
                    <a:lstStyle/>
                    <a:p>
                      <a:r>
                        <a:rPr lang="en-SG" sz="1300" dirty="0"/>
                        <a:t>11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Genres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Which genre(s) the anime is in; 42 total</a:t>
                      </a:r>
                    </a:p>
                  </a:txBody>
                  <a:tcPr marL="69463" marR="69463" marT="34732" marB="34732"/>
                </a:tc>
                <a:extLst>
                  <a:ext uri="{0D108BD9-81ED-4DB2-BD59-A6C34878D82A}">
                    <a16:rowId xmlns:a16="http://schemas.microsoft.com/office/drawing/2014/main" val="2700114698"/>
                  </a:ext>
                </a:extLst>
              </a:tr>
              <a:tr h="712985">
                <a:tc>
                  <a:txBody>
                    <a:bodyPr/>
                    <a:lstStyle/>
                    <a:p>
                      <a:r>
                        <a:rPr lang="en-SG" sz="1300" dirty="0"/>
                        <a:t>12</a:t>
                      </a:r>
                    </a:p>
                    <a:p>
                      <a:r>
                        <a:rPr lang="en-SG" sz="1300" dirty="0"/>
                        <a:t>…</a:t>
                      </a:r>
                    </a:p>
                    <a:p>
                      <a:r>
                        <a:rPr lang="en-SG" sz="1300" dirty="0"/>
                        <a:t>19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Adaptation</a:t>
                      </a:r>
                    </a:p>
                    <a:p>
                      <a:r>
                        <a:rPr lang="en-SG" sz="1300"/>
                        <a:t>…</a:t>
                      </a:r>
                    </a:p>
                    <a:p>
                      <a:r>
                        <a:rPr lang="en-SG" sz="1300"/>
                        <a:t>Prequel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What associated properties (adaptations, sequels, side-stories, prequels etc) the anime has; 8 features total</a:t>
                      </a:r>
                    </a:p>
                  </a:txBody>
                  <a:tcPr marL="69463" marR="69463" marT="34732" marB="34732"/>
                </a:tc>
                <a:extLst>
                  <a:ext uri="{0D108BD9-81ED-4DB2-BD59-A6C34878D82A}">
                    <a16:rowId xmlns:a16="http://schemas.microsoft.com/office/drawing/2014/main" val="2571725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3259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750D97-DA0D-4039-AAC9-46BE55F20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SG"/>
              <a:t>Data preparation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2DF7A4-2545-4CB5-B9FD-41C40B7CE5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1102677"/>
              </p:ext>
            </p:extLst>
          </p:nvPr>
        </p:nvGraphicFramePr>
        <p:xfrm>
          <a:off x="838200" y="1650222"/>
          <a:ext cx="10506456" cy="4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3" name="Section Zoom 12">
                <a:extLst>
                  <a:ext uri="{FF2B5EF4-FFF2-40B4-BE49-F238E27FC236}">
                    <a16:creationId xmlns:a16="http://schemas.microsoft.com/office/drawing/2014/main" id="{7190689D-5123-471D-AD09-6E3587281A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27885417"/>
                  </p:ext>
                </p:extLst>
              </p:nvPr>
            </p:nvGraphicFramePr>
            <p:xfrm>
              <a:off x="9201316" y="94456"/>
              <a:ext cx="2074880" cy="1167120"/>
            </p:xfrm>
            <a:graphic>
              <a:graphicData uri="http://schemas.microsoft.com/office/powerpoint/2016/sectionzoom">
                <psez:sectionZm>
                  <psez:sectionZmObj sectionId="{A8F97564-1CB8-490C-B829-4231FF847CCD}">
                    <psez:zmPr id="{72290A62-35BE-41D3-8FCD-F33BDBE6062B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74880" cy="116712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3" name="Section Zoom 1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7190689D-5123-471D-AD09-6E3587281A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01316" y="94456"/>
                <a:ext cx="2074880" cy="116712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15" name="Picture 4" descr="Conference Schedule | Set up a Meeting | Seaborn Networks">
            <a:extLst>
              <a:ext uri="{FF2B5EF4-FFF2-40B4-BE49-F238E27FC236}">
                <a16:creationId xmlns:a16="http://schemas.microsoft.com/office/drawing/2014/main" id="{BD687631-7D14-40FC-B53F-93D34D86B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8098" y="6421899"/>
            <a:ext cx="1142727" cy="27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A0759A1-310C-492F-A9AC-BC7AB1FFF05E}"/>
              </a:ext>
            </a:extLst>
          </p:cNvPr>
          <p:cNvSpPr txBox="1"/>
          <p:nvPr/>
        </p:nvSpPr>
        <p:spPr>
          <a:xfrm>
            <a:off x="9805375" y="6501934"/>
            <a:ext cx="11427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/>
              <a:t>Visualised with</a:t>
            </a:r>
          </a:p>
        </p:txBody>
      </p:sp>
    </p:spTree>
    <p:extLst>
      <p:ext uri="{BB962C8B-B14F-4D97-AF65-F5344CB8AC3E}">
        <p14:creationId xmlns:p14="http://schemas.microsoft.com/office/powerpoint/2010/main" val="606647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18BC3-FADB-4346-834B-C427482B9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601AD-2896-44F9-AC09-78D1608DB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SG" dirty="0"/>
              <a:t>Using t-scores of OLS from </a:t>
            </a:r>
            <a:r>
              <a:rPr lang="en-SG" dirty="0" err="1"/>
              <a:t>statsmodel</a:t>
            </a:r>
            <a:endParaRPr lang="en-SG" dirty="0"/>
          </a:p>
          <a:p>
            <a:pPr lvl="1"/>
            <a:r>
              <a:rPr lang="en-SG" dirty="0"/>
              <a:t>P(t-score) threshold = 0.05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Using LASSO from scikit-learn</a:t>
            </a:r>
          </a:p>
          <a:p>
            <a:pPr lvl="1"/>
            <a:r>
              <a:rPr lang="en-SG" dirty="0"/>
              <a:t>lambda = 0.01</a:t>
            </a:r>
          </a:p>
          <a:p>
            <a:pPr lvl="1"/>
            <a:r>
              <a:rPr lang="en-SG" dirty="0"/>
              <a:t>parameter threshold = 0.01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Using metrices such as R</a:t>
            </a:r>
            <a:r>
              <a:rPr lang="en-SG" baseline="30000" dirty="0"/>
              <a:t>2</a:t>
            </a:r>
            <a:r>
              <a:rPr lang="en-SG" dirty="0"/>
              <a:t> and MSE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Using intuition and domain knowledge</a:t>
            </a:r>
          </a:p>
        </p:txBody>
      </p:sp>
      <p:pic>
        <p:nvPicPr>
          <p:cNvPr id="11" name="Picture 10" descr="A picture containing drawing, cup&#10;&#10;Description automatically generated">
            <a:extLst>
              <a:ext uri="{FF2B5EF4-FFF2-40B4-BE49-F238E27FC236}">
                <a16:creationId xmlns:a16="http://schemas.microsoft.com/office/drawing/2014/main" id="{B3CB5145-B733-4379-9CF0-7905C9B91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2579624"/>
            <a:ext cx="4148667" cy="676848"/>
          </a:xfrm>
          <a:prstGeom prst="rect">
            <a:avLst/>
          </a:prstGeom>
        </p:spPr>
      </p:pic>
      <p:pic>
        <p:nvPicPr>
          <p:cNvPr id="4106" name="Picture 10" descr="scikit-learn - Wikipedia">
            <a:extLst>
              <a:ext uri="{FF2B5EF4-FFF2-40B4-BE49-F238E27FC236}">
                <a16:creationId xmlns:a16="http://schemas.microsoft.com/office/drawing/2014/main" id="{BA02FE85-DCD7-4B14-9B0A-FA8762D77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734" y="3601529"/>
            <a:ext cx="4182533" cy="225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5" name="Section Zoom 14">
                <a:extLst>
                  <a:ext uri="{FF2B5EF4-FFF2-40B4-BE49-F238E27FC236}">
                    <a16:creationId xmlns:a16="http://schemas.microsoft.com/office/drawing/2014/main" id="{18A39655-E2F0-4F9D-91C1-47AE18298D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54378025"/>
                  </p:ext>
                </p:extLst>
              </p:nvPr>
            </p:nvGraphicFramePr>
            <p:xfrm>
              <a:off x="8511482" y="147624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A626C199-810C-4DA7-9B8E-DE31A2BD5CE2}">
                    <psez:zmPr id="{9FD789F9-E694-485D-A63D-591C680AA708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5" name="Section Zoom 1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18A39655-E2F0-4F9D-91C1-47AE18298D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11482" y="147624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5906246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D24"/>
      </a:dk2>
      <a:lt2>
        <a:srgbClr val="E2E8E5"/>
      </a:lt2>
      <a:accent1>
        <a:srgbClr val="C895AC"/>
      </a:accent1>
      <a:accent2>
        <a:srgbClr val="BB7D80"/>
      </a:accent2>
      <a:accent3>
        <a:srgbClr val="C09D87"/>
      </a:accent3>
      <a:accent4>
        <a:srgbClr val="AFA475"/>
      </a:accent4>
      <a:accent5>
        <a:srgbClr val="9FA87D"/>
      </a:accent5>
      <a:accent6>
        <a:srgbClr val="8AAF75"/>
      </a:accent6>
      <a:hlink>
        <a:srgbClr val="578F76"/>
      </a:hlink>
      <a:folHlink>
        <a:srgbClr val="7F7F7F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2430</Words>
  <Application>Microsoft Office PowerPoint</Application>
  <PresentationFormat>Widescreen</PresentationFormat>
  <Paragraphs>642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-apple-system</vt:lpstr>
      <vt:lpstr>Arial</vt:lpstr>
      <vt:lpstr>Calibri</vt:lpstr>
      <vt:lpstr>Gill Sans MT</vt:lpstr>
      <vt:lpstr>Wingdings</vt:lpstr>
      <vt:lpstr>AccentBoxVTI</vt:lpstr>
      <vt:lpstr>Modelling of anime scores on MyAnimeList</vt:lpstr>
      <vt:lpstr>Objectives</vt:lpstr>
      <vt:lpstr>Methodology</vt:lpstr>
      <vt:lpstr>Data retrieval</vt:lpstr>
      <vt:lpstr>Data retrieval</vt:lpstr>
      <vt:lpstr>Data retrieval</vt:lpstr>
      <vt:lpstr>List of initial features</vt:lpstr>
      <vt:lpstr>Data preparation</vt:lpstr>
      <vt:lpstr>Feature selection</vt:lpstr>
      <vt:lpstr>Feature selection: final list</vt:lpstr>
      <vt:lpstr>Model selection</vt:lpstr>
      <vt:lpstr>Model selection</vt:lpstr>
      <vt:lpstr>Test results</vt:lpstr>
      <vt:lpstr>Observations</vt:lpstr>
      <vt:lpstr>Observations</vt:lpstr>
      <vt:lpstr>Observations</vt:lpstr>
      <vt:lpstr>Next Steps</vt:lpstr>
      <vt:lpstr>Thank you for your attention</vt:lpstr>
      <vt:lpstr>Data preparation in detail</vt:lpstr>
      <vt:lpstr>Example of MAL listing</vt:lpstr>
      <vt:lpstr>Data cleansing</vt:lpstr>
      <vt:lpstr>Categorical features</vt:lpstr>
      <vt:lpstr>Categorical features</vt:lpstr>
      <vt:lpstr>Feature transformation</vt:lpstr>
      <vt:lpstr>Episodes/Duration before clipping</vt:lpstr>
      <vt:lpstr>Episodes/Duration after clipping</vt:lpstr>
      <vt:lpstr>Example of feature needing log10 transformation</vt:lpstr>
      <vt:lpstr>Categorical features</vt:lpstr>
      <vt:lpstr>PowerPoint Presentation</vt:lpstr>
      <vt:lpstr>Consolidated genre categories</vt:lpstr>
      <vt:lpstr>Rating: summary and conversion</vt:lpstr>
      <vt:lpstr>Other categorical features</vt:lpstr>
      <vt:lpstr>Feature selection</vt:lpstr>
      <vt:lpstr>List of initial features</vt:lpstr>
      <vt:lpstr>List of transformed features</vt:lpstr>
      <vt:lpstr>Test with all features</vt:lpstr>
      <vt:lpstr>Test with 26 features (shortlisted by OLS)</vt:lpstr>
      <vt:lpstr>Test with 8 features (shortlisted by LASSO)</vt:lpstr>
      <vt:lpstr>Test with final features (11)</vt:lpstr>
      <vt:lpstr>Final features</vt:lpstr>
      <vt:lpstr>Pair plot of final features</vt:lpstr>
      <vt:lpstr>Model selection</vt:lpstr>
      <vt:lpstr>Linear regression</vt:lpstr>
      <vt:lpstr>Ridge</vt:lpstr>
      <vt:lpstr>LASSO (final model)</vt:lpstr>
      <vt:lpstr>Parameters of final model</vt:lpstr>
      <vt:lpstr>Exploratory Data Analysis  Episode count and duration by type of anime</vt:lpstr>
      <vt:lpstr>TV: Duration</vt:lpstr>
      <vt:lpstr>TV: Episodes</vt:lpstr>
      <vt:lpstr>OVA: Duration and episodes</vt:lpstr>
      <vt:lpstr>Movies: Duration and episodes</vt:lpstr>
      <vt:lpstr>Special: Duration and episodes</vt:lpstr>
      <vt:lpstr>ONA: Duration</vt:lpstr>
      <vt:lpstr>ONA: Episodes</vt:lpstr>
      <vt:lpstr>Music: Duration</vt:lpstr>
      <vt:lpstr>Music: Episodes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of anime scores on MyAnimeList</dc:title>
  <dc:creator>Yingzhao Ouyang</dc:creator>
  <cp:lastModifiedBy>Yingzhao Ouyang</cp:lastModifiedBy>
  <cp:revision>2</cp:revision>
  <dcterms:created xsi:type="dcterms:W3CDTF">2020-05-05T10:21:15Z</dcterms:created>
  <dcterms:modified xsi:type="dcterms:W3CDTF">2020-05-05T10:27:49Z</dcterms:modified>
</cp:coreProperties>
</file>